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257" r:id="rId5"/>
    <p:sldId id="269" r:id="rId6"/>
    <p:sldId id="279" r:id="rId7"/>
    <p:sldId id="260" r:id="rId8"/>
    <p:sldId id="261" r:id="rId9"/>
    <p:sldId id="262" r:id="rId10"/>
    <p:sldId id="278" r:id="rId11"/>
    <p:sldId id="263" r:id="rId12"/>
    <p:sldId id="277" r:id="rId13"/>
    <p:sldId id="267" r:id="rId14"/>
    <p:sldId id="264" r:id="rId15"/>
    <p:sldId id="280" r:id="rId16"/>
    <p:sldId id="265" r:id="rId17"/>
    <p:sldId id="266" r:id="rId18"/>
    <p:sldId id="281" r:id="rId19"/>
    <p:sldId id="282" r:id="rId20"/>
    <p:sldId id="283" r:id="rId21"/>
    <p:sldId id="284" r:id="rId22"/>
    <p:sldId id="285" r:id="rId23"/>
    <p:sldId id="268" r:id="rId24"/>
    <p:sldId id="286" r:id="rId25"/>
    <p:sldId id="276" r:id="rId26"/>
    <p:sldId id="275" r:id="rId27"/>
    <p:sldId id="274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545" autoAdjust="0"/>
    <p:restoredTop sz="93977" autoAdjust="0"/>
  </p:normalViewPr>
  <p:slideViewPr>
    <p:cSldViewPr>
      <p:cViewPr varScale="1">
        <p:scale>
          <a:sx n="69" d="100"/>
          <a:sy n="69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F9101-AA99-45A0-B2E7-377A8696780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8C2404-CAE5-4EC0-9285-B28D5B7514DE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rgbClr val="0033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rPr>
            <a:t>www.canavitsas.com.br</a:t>
          </a:r>
          <a:endParaRPr lang="pt-BR" b="1" dirty="0">
            <a:solidFill>
              <a:srgbClr val="003300"/>
            </a:solidFill>
            <a:effectLst>
              <a:outerShdw blurRad="38100" dist="38100" dir="2700000" algn="tl">
                <a:schemeClr val="bg1">
                  <a:alpha val="43000"/>
                </a:schemeClr>
              </a:outerShdw>
            </a:effectLst>
          </a:endParaRPr>
        </a:p>
      </dgm:t>
    </dgm:pt>
    <dgm:pt modelId="{D30F735C-E688-419E-9297-592E03758152}" type="parTrans" cxnId="{5C7A6D56-6B0F-4493-AD22-8A8C81EA89A5}">
      <dgm:prSet/>
      <dgm:spPr/>
      <dgm:t>
        <a:bodyPr/>
        <a:lstStyle/>
        <a:p>
          <a:endParaRPr lang="pt-BR"/>
        </a:p>
      </dgm:t>
    </dgm:pt>
    <dgm:pt modelId="{E6CE6A0B-4D16-4EE2-895D-AAB5E541DE9E}" type="sibTrans" cxnId="{5C7A6D56-6B0F-4493-AD22-8A8C81EA89A5}">
      <dgm:prSet/>
      <dgm:spPr/>
      <dgm:t>
        <a:bodyPr/>
        <a:lstStyle/>
        <a:p>
          <a:endParaRPr lang="pt-BR"/>
        </a:p>
      </dgm:t>
    </dgm:pt>
    <dgm:pt modelId="{C4EF86B2-13D2-4BC8-A954-4CD3E6E98B45}" type="pres">
      <dgm:prSet presAssocID="{73EF9101-AA99-45A0-B2E7-377A869678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7B91EA-80B9-435F-8F16-E243DA45CB20}" type="pres">
      <dgm:prSet presAssocID="{0B8C2404-CAE5-4EC0-9285-B28D5B7514DE}" presName="comp" presStyleCnt="0"/>
      <dgm:spPr/>
    </dgm:pt>
    <dgm:pt modelId="{52B49E8E-2C6E-477D-A90B-ABF6168EC608}" type="pres">
      <dgm:prSet presAssocID="{0B8C2404-CAE5-4EC0-9285-B28D5B7514DE}" presName="box" presStyleLbl="node1" presStyleIdx="0" presStyleCnt="1" custLinFactNeighborY="-786"/>
      <dgm:spPr/>
      <dgm:t>
        <a:bodyPr/>
        <a:lstStyle/>
        <a:p>
          <a:endParaRPr lang="pt-BR"/>
        </a:p>
      </dgm:t>
    </dgm:pt>
    <dgm:pt modelId="{3B970DCF-B0C8-4530-A22C-6F0CBC5E1351}" type="pres">
      <dgm:prSet presAssocID="{0B8C2404-CAE5-4EC0-9285-B28D5B7514DE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0AAED-BB0F-4D29-BA04-274C9536C276}" type="pres">
      <dgm:prSet presAssocID="{0B8C2404-CAE5-4EC0-9285-B28D5B7514D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14ECE3-6C81-4202-BBD0-7783126B5BA3}" type="presOf" srcId="{0B8C2404-CAE5-4EC0-9285-B28D5B7514DE}" destId="{8DA0AAED-BB0F-4D29-BA04-274C9536C276}" srcOrd="1" destOrd="0" presId="urn:microsoft.com/office/officeart/2005/8/layout/vList4"/>
    <dgm:cxn modelId="{9A8C2B83-7557-40DA-B686-327D29244F64}" type="presOf" srcId="{0B8C2404-CAE5-4EC0-9285-B28D5B7514DE}" destId="{52B49E8E-2C6E-477D-A90B-ABF6168EC608}" srcOrd="0" destOrd="0" presId="urn:microsoft.com/office/officeart/2005/8/layout/vList4"/>
    <dgm:cxn modelId="{83EC0C88-E0BA-416C-8A17-7CF9EAD70A12}" type="presOf" srcId="{73EF9101-AA99-45A0-B2E7-377A8696780F}" destId="{C4EF86B2-13D2-4BC8-A954-4CD3E6E98B45}" srcOrd="0" destOrd="0" presId="urn:microsoft.com/office/officeart/2005/8/layout/vList4"/>
    <dgm:cxn modelId="{5C7A6D56-6B0F-4493-AD22-8A8C81EA89A5}" srcId="{73EF9101-AA99-45A0-B2E7-377A8696780F}" destId="{0B8C2404-CAE5-4EC0-9285-B28D5B7514DE}" srcOrd="0" destOrd="0" parTransId="{D30F735C-E688-419E-9297-592E03758152}" sibTransId="{E6CE6A0B-4D16-4EE2-895D-AAB5E541DE9E}"/>
    <dgm:cxn modelId="{FD3C550F-7245-4F1A-98A8-FCDA3D73755A}" type="presParOf" srcId="{C4EF86B2-13D2-4BC8-A954-4CD3E6E98B45}" destId="{FD7B91EA-80B9-435F-8F16-E243DA45CB20}" srcOrd="0" destOrd="0" presId="urn:microsoft.com/office/officeart/2005/8/layout/vList4"/>
    <dgm:cxn modelId="{060992D7-EFA9-4E62-B519-F57F420F5A9E}" type="presParOf" srcId="{FD7B91EA-80B9-435F-8F16-E243DA45CB20}" destId="{52B49E8E-2C6E-477D-A90B-ABF6168EC608}" srcOrd="0" destOrd="0" presId="urn:microsoft.com/office/officeart/2005/8/layout/vList4"/>
    <dgm:cxn modelId="{E64B1E0A-AB15-4785-B734-C2BF2E735C2D}" type="presParOf" srcId="{FD7B91EA-80B9-435F-8F16-E243DA45CB20}" destId="{3B970DCF-B0C8-4530-A22C-6F0CBC5E1351}" srcOrd="1" destOrd="0" presId="urn:microsoft.com/office/officeart/2005/8/layout/vList4"/>
    <dgm:cxn modelId="{A7ACE530-6ACC-43BC-8116-C3DF7E3CC03F}" type="presParOf" srcId="{FD7B91EA-80B9-435F-8F16-E243DA45CB20}" destId="{8DA0AAED-BB0F-4D29-BA04-274C9536C276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9472DD5C-B6A9-4714-908F-0B8F74738B98}" type="datetimeFigureOut">
              <a:rPr lang="pt-BR" smtClean="0"/>
              <a:pPr/>
              <a:t>21/05/2014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7C1C90DE-A98B-4173-B17E-434F189FC4D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193366E8-8A22-4400-BBA2-8D322280A6E8}" type="datetimeFigureOut">
              <a:rPr/>
              <a:pPr/>
              <a:t>6/9/2006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3792D2CF-A01B-4515-8B40-3DC34258267A}" type="slidenum">
              <a:rPr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-13648"/>
            <a:ext cx="9144000" cy="6909979"/>
            <a:chOff x="-1574" y="-13648"/>
            <a:chExt cx="9144000" cy="6909979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4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-13648"/>
              <a:ext cx="9144000" cy="45719"/>
            </a:xfrm>
            <a:prstGeom prst="rect">
              <a:avLst/>
            </a:prstGeom>
            <a:solidFill>
              <a:srgbClr val="FFFF00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 userDrawn="1"/>
          </p:nvSpPr>
          <p:spPr>
            <a:xfrm flipV="1">
              <a:off x="-1574" y="6824331"/>
              <a:ext cx="9144000" cy="72000"/>
            </a:xfrm>
            <a:prstGeom prst="rect">
              <a:avLst/>
            </a:prstGeom>
            <a:solidFill>
              <a:srgbClr val="00B050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pt-B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pt-BR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 sz="3200" b="0">
                <a:solidFill>
                  <a:srgbClr val="002060"/>
                </a:solidFill>
                <a:effectLst/>
              </a:defRPr>
            </a:lvl1pPr>
            <a:lvl2pPr algn="just">
              <a:defRPr sz="2800" b="0">
                <a:solidFill>
                  <a:srgbClr val="002060"/>
                </a:solidFill>
                <a:effectLst/>
              </a:defRPr>
            </a:lvl2pPr>
            <a:lvl3pPr algn="just">
              <a:defRPr sz="2400" b="0">
                <a:solidFill>
                  <a:srgbClr val="002060"/>
                </a:solidFill>
                <a:effectLst/>
              </a:defRPr>
            </a:lvl3pPr>
            <a:lvl4pPr algn="just">
              <a:defRPr sz="2000" b="0">
                <a:solidFill>
                  <a:srgbClr val="002060"/>
                </a:solidFill>
                <a:effectLst/>
              </a:defRPr>
            </a:lvl4pPr>
            <a:lvl5pPr algn="just">
              <a:defRPr sz="2000" b="0">
                <a:solidFill>
                  <a:srgbClr val="002060"/>
                </a:solidFill>
                <a:effectLst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Rectangle 1"/>
          <p:cNvSpPr>
            <a:spLocks noGrp="1"/>
          </p:cNvSpPr>
          <p:nvPr userDrawn="1">
            <p:ph type="title"/>
          </p:nvPr>
        </p:nvSpPr>
        <p:spPr>
          <a:xfrm>
            <a:off x="0" y="12722"/>
            <a:ext cx="9144000" cy="776270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dirty="0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Preâmbulo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207030" y="6280124"/>
            <a:ext cx="5150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</a:rPr>
              <a:t>VI Seminário Internacional de </a:t>
            </a:r>
            <a:r>
              <a:rPr lang="pt-BR" sz="1000" b="1" i="1" dirty="0" err="1" smtClean="0">
                <a:solidFill>
                  <a:srgbClr val="002060"/>
                </a:solidFill>
              </a:rPr>
              <a:t>Smart</a:t>
            </a:r>
            <a:r>
              <a:rPr lang="pt-BR" sz="1000" b="1" i="1" dirty="0" smtClean="0">
                <a:solidFill>
                  <a:srgbClr val="002060"/>
                </a:solidFill>
              </a:rPr>
              <a:t> </a:t>
            </a:r>
            <a:r>
              <a:rPr lang="pt-BR" sz="1000" b="1" i="1" dirty="0" err="1" smtClean="0">
                <a:solidFill>
                  <a:srgbClr val="002060"/>
                </a:solidFill>
              </a:rPr>
              <a:t>Grid</a:t>
            </a:r>
            <a:endParaRPr lang="pt-BR" sz="1000" b="1" i="1" dirty="0" smtClean="0">
              <a:solidFill>
                <a:srgbClr val="002060"/>
              </a:solidFill>
            </a:endParaRPr>
          </a:p>
          <a:p>
            <a:pPr algn="ctr"/>
            <a:r>
              <a:rPr lang="pt-BR" sz="1000" b="1" dirty="0" smtClean="0">
                <a:solidFill>
                  <a:srgbClr val="002060"/>
                </a:solidFill>
              </a:rPr>
              <a:t>21 e 22 de maio de 2014 - Universidade Presbiteriana Mackenzie</a:t>
            </a:r>
            <a:br>
              <a:rPr lang="pt-BR" sz="1000" b="1" dirty="0" smtClean="0">
                <a:solidFill>
                  <a:srgbClr val="002060"/>
                </a:solidFill>
              </a:rPr>
            </a:br>
            <a:r>
              <a:rPr lang="pt-BR" sz="1000" b="1" dirty="0" smtClean="0">
                <a:solidFill>
                  <a:srgbClr val="002060"/>
                </a:solidFill>
              </a:rPr>
              <a:t>São Paulo - SP</a:t>
            </a:r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8358214" y="61436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pt-B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pt-BR" sz="28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lvl6pPr>
              <a:defRPr lang="pt-BR" sz="1800"/>
            </a:lvl6pPr>
            <a:lvl7pPr>
              <a:defRPr lang="pt-BR" sz="1800"/>
            </a:lvl7pPr>
            <a:lvl8pPr>
              <a:defRPr lang="pt-BR" sz="1800"/>
            </a:lvl8pPr>
            <a:lvl9pPr>
              <a:defRPr lang="pt-BR"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lvl6pPr>
              <a:defRPr lang="pt-BR" sz="1800"/>
            </a:lvl6pPr>
            <a:lvl7pPr>
              <a:defRPr lang="pt-BR" sz="1800"/>
            </a:lvl7pPr>
            <a:lvl8pPr>
              <a:defRPr lang="pt-BR" sz="1800"/>
            </a:lvl8pPr>
            <a:lvl9pPr>
              <a:defRPr lang="pt-BR"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pt-BR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pt-B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lvl6pPr>
              <a:defRPr lang="pt-BR" sz="1600"/>
            </a:lvl6pPr>
            <a:lvl7pPr>
              <a:defRPr lang="pt-BR" sz="1600"/>
            </a:lvl7pPr>
            <a:lvl8pPr>
              <a:defRPr lang="pt-BR" sz="1600"/>
            </a:lvl8pPr>
            <a:lvl9pPr>
              <a:defRPr lang="pt-BR"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pt-B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lvl6pPr>
              <a:defRPr lang="pt-BR" sz="1600"/>
            </a:lvl6pPr>
            <a:lvl7pPr>
              <a:defRPr lang="pt-BR" sz="1600"/>
            </a:lvl7pPr>
            <a:lvl8pPr>
              <a:defRPr lang="pt-BR" sz="1600"/>
            </a:lvl8pPr>
            <a:lvl9pPr>
              <a:defRPr lang="pt-BR"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pt-BR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pt-BR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pt-BR" sz="3200">
                <a:solidFill>
                  <a:schemeClr val="tx1"/>
                </a:solidFill>
              </a:defRPr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pt-BR" sz="1400"/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pt-BR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pt-BR" sz="20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pt-BR" sz="1400"/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785794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6/9/2006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pt-BR" sz="1600" b="1" i="1">
                <a:solidFill>
                  <a:srgbClr val="002060"/>
                </a:solidFill>
              </a:defRPr>
            </a:lvl1pPr>
          </a:lstStyle>
          <a:p>
            <a:fld id="{E148551F-5AAB-40AD-9C9F-6473F19C5FA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0" y="12722"/>
            <a:ext cx="9144000" cy="77627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pt-BR" sz="2800" b="0" i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pt-BR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pt-BR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pt-BR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pt-BR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iniaoenoticia.com.br/economia/veja-os-desejos-de-consumo-das-mulheres-da-nova-classe-medi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navitsas@petrobras.com.b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canavitsas.com.br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hyperlink" Target="http://www.teldat.com/en/landpage.php?id=HSUPA-HSDPA-GRPS-smart-grid-routers-for-utilities&amp;gclid=CPq0ityArr4CFbTm7Aod7SMAqA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mart_grid" TargetMode="External"/><Relationship Id="rId11" Type="http://schemas.openxmlformats.org/officeDocument/2006/relationships/hyperlink" Target="Smart%20grid%20-%20Wikipedia,%20the%20free%20encyclopedia.pdf" TargetMode="External"/><Relationship Id="rId5" Type="http://schemas.openxmlformats.org/officeDocument/2006/relationships/hyperlink" Target="http://pt.wikipedia.org/wiki/Smart_grid" TargetMode="External"/><Relationship Id="rId10" Type="http://schemas.openxmlformats.org/officeDocument/2006/relationships/hyperlink" Target="Smart%20grid%20&#8211;%20Wikip&#233;dia,%20a%20enciclop&#233;dia%20livre.pdf" TargetMode="External"/><Relationship Id="rId4" Type="http://schemas.openxmlformats.org/officeDocument/2006/relationships/hyperlink" Target="http://en.four-faith.com/solution-list.php?id=19&amp;gclid=CNmysIuLrr4CFeJF7AodoH0AhA" TargetMode="External"/><Relationship Id="rId9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hyperlink" Target="http://www.buscape.com.br/procura?id=77&amp;gclid=CLC_36COrr4CFeJF7AodoH0AhA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obile_phone" TargetMode="External"/><Relationship Id="rId11" Type="http://schemas.openxmlformats.org/officeDocument/2006/relationships/hyperlink" Target="Mobile%20phone%20-%20Wikipedia,%20the%20free%20encyclopedia.pdf" TargetMode="External"/><Relationship Id="rId5" Type="http://schemas.openxmlformats.org/officeDocument/2006/relationships/hyperlink" Target="http://pt.wikipedia.org/wiki/Telefone_celular" TargetMode="External"/><Relationship Id="rId10" Type="http://schemas.openxmlformats.org/officeDocument/2006/relationships/hyperlink" Target="Telefone%20celular%20&#8211;%20Wikip&#233;dia,%20a%20enciclop&#233;dia%20livre.pdf" TargetMode="External"/><Relationship Id="rId4" Type="http://schemas.openxmlformats.org/officeDocument/2006/relationships/hyperlink" Target="http://search.pontofrio.com.br/loja/Celular&amp;utm_source=GP_Search&amp;utm_medium=Cpc&amp;utm_campaign=TELE_Celulares_Desbloqueados?gclid=CJLb3LGOrr4CFaYF7AodpHQAcQ&amp;gclsrc=aw.ds" TargetMode="External"/><Relationship Id="rId9" Type="http://schemas.openxmlformats.org/officeDocument/2006/relationships/slide" Target="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1752600"/>
          </a:xfrm>
          <a:solidFill>
            <a:schemeClr val="tx1">
              <a:alpha val="65000"/>
            </a:schemeClr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BR" sz="4800" b="1" i="1" dirty="0" err="1" smtClean="0">
                <a:ln/>
                <a:solidFill>
                  <a:srgbClr val="002060"/>
                </a:solidFill>
              </a:rPr>
              <a:t>Smart</a:t>
            </a:r>
            <a:r>
              <a:rPr lang="pt-BR" sz="4800" b="1" i="1" dirty="0" smtClean="0">
                <a:ln/>
                <a:solidFill>
                  <a:srgbClr val="002060"/>
                </a:solidFill>
              </a:rPr>
              <a:t> </a:t>
            </a:r>
            <a:r>
              <a:rPr lang="pt-BR" sz="4800" b="1" i="1" dirty="0" err="1" smtClean="0">
                <a:ln/>
                <a:solidFill>
                  <a:srgbClr val="002060"/>
                </a:solidFill>
              </a:rPr>
              <a:t>Grid</a:t>
            </a:r>
            <a:endParaRPr lang="pt-BR" sz="4800" b="1" i="1" dirty="0" smtClean="0">
              <a:ln/>
              <a:solidFill>
                <a:srgbClr val="002060"/>
              </a:solidFill>
            </a:endParaRPr>
          </a:p>
          <a:p>
            <a:r>
              <a:rPr sz="4800" b="1" smtClean="0">
                <a:ln/>
                <a:solidFill>
                  <a:srgbClr val="002060"/>
                </a:solidFill>
              </a:rPr>
              <a:t>Uma Visão Pragmática</a:t>
            </a:r>
            <a:endParaRPr lang="pt-BR" sz="4800" b="1" dirty="0">
              <a:ln/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0" y="3910747"/>
            <a:ext cx="9144000" cy="1143008"/>
          </a:xfrm>
          <a:solidFill>
            <a:schemeClr val="tx1">
              <a:alpha val="65000"/>
            </a:schemeClr>
          </a:solidFill>
        </p:spPr>
        <p:txBody>
          <a:bodyPr vert="horz" rtlCol="0" anchor="b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2800" b="1" dirty="0" err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Eng. Ângelo Canavitsas</a:t>
            </a:r>
            <a:r>
              <a:rPr sz="3100" b="1" dirty="0" err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sz="3100" b="1" dirty="0" err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</a:br>
            <a:r>
              <a:rPr sz="3100" b="1" dirty="0" err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PETROBRAS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177" t="11126" r="54429" b="67773"/>
          <a:stretch>
            <a:fillRect/>
          </a:stretch>
        </p:blipFill>
        <p:spPr bwMode="auto">
          <a:xfrm>
            <a:off x="153322" y="530522"/>
            <a:ext cx="253587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342806" y="500042"/>
            <a:ext cx="571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rgbClr val="002060"/>
                </a:solidFill>
              </a:rPr>
              <a:t>VI Seminário Internacional de </a:t>
            </a:r>
            <a:r>
              <a:rPr lang="pt-BR" sz="1200" b="1" i="1" dirty="0" err="1" smtClean="0">
                <a:solidFill>
                  <a:srgbClr val="002060"/>
                </a:solidFill>
              </a:rPr>
              <a:t>Smart</a:t>
            </a:r>
            <a:r>
              <a:rPr lang="pt-BR" sz="1200" b="1" i="1" dirty="0" smtClean="0">
                <a:solidFill>
                  <a:srgbClr val="002060"/>
                </a:solidFill>
              </a:rPr>
              <a:t> </a:t>
            </a:r>
            <a:r>
              <a:rPr lang="pt-BR" sz="1200" b="1" i="1" dirty="0" err="1" smtClean="0">
                <a:solidFill>
                  <a:srgbClr val="002060"/>
                </a:solidFill>
              </a:rPr>
              <a:t>Grid</a:t>
            </a:r>
            <a:endParaRPr lang="pt-BR" sz="1200" b="1" i="1" dirty="0" smtClean="0">
              <a:solidFill>
                <a:srgbClr val="002060"/>
              </a:solidFill>
            </a:endParaRPr>
          </a:p>
          <a:p>
            <a:pPr algn="r"/>
            <a:r>
              <a:rPr lang="pt-BR" sz="1200" b="1" dirty="0" smtClean="0">
                <a:solidFill>
                  <a:srgbClr val="002060"/>
                </a:solidFill>
              </a:rPr>
              <a:t>21 e 22 de maio de 2014 - Universidade Presbiteriana Mackenzie</a:t>
            </a:r>
            <a:br>
              <a:rPr lang="pt-BR" sz="1200" b="1" dirty="0" smtClean="0">
                <a:solidFill>
                  <a:srgbClr val="002060"/>
                </a:solidFill>
              </a:rPr>
            </a:br>
            <a:r>
              <a:rPr lang="pt-BR" sz="1200" b="1" dirty="0" smtClean="0">
                <a:solidFill>
                  <a:srgbClr val="002060"/>
                </a:solidFill>
              </a:rPr>
              <a:t>São Paulo - SP</a:t>
            </a:r>
            <a:endParaRPr lang="pt-BR" sz="12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ava.iobconcursos.com/_arquivos_fck/petrobra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673451"/>
            <a:ext cx="861108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://www.aptel.com.br/upload/VI%20Smart%202014/design/logotipo_apt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643578"/>
            <a:ext cx="736363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2" name="AutoShape 2" descr="data:image/jpeg;base64,/9j/4AAQSkZJRgABAQAAAQABAAD/2wCEAAkGBxESEhUUERMWFhQXFxcVGRgYGBUaFxgWGhgYGBkaGBsaHCogHBslHhYYIT0iJikrOi4uFyAzODMsNygtLisBCgoKDg0OGxAQGiwkICQsNDQtLDQsLC0vLDQ0LywvLCwsLyw0LCwvLywsLCwtLCwsLCwsLC80LCwsLCwsLCwsLP/AABEIAHgBpAMBEQACEQEDEQH/xAAcAAEAAgMBAQEAAAAAAAAAAAAABgcEBQgCAwH/xABPEAABAwICBgUFCgsGBgMAAAABAAIDBBEFEgYHITFBURMiYXGBIzJSkbEUNXJzgpKhsrPBFzM0QlNUYpOi0dIWQ4PD4fAkZHSj0+MVRGP/xAAbAQEAAgMBAQAAAAAAAAAAAAAABAYBAwUCB//EAEARAAIBAwAFCQYEBAYCAwAAAAABAgMEEQUSITFREzJBYXGRobHRBiKBweHwFDRScjNCU/EVFiOCkqJjwiQlQ//aAAwDAQACEQMRAD8AvFAEAQHmWRrQXOIDQLkkgADmSdyGUm3hEE0g1o0kJLacGoeOIOWMfKIufAEdq0Srpc3ady10DXq7aj1V3vu9e4geKaycRmPVkbC3lG0fWdd1+4haXVm+k7tHQdpT3rWfW/TCI7U4zVSfjKiZ3wpHn2la9vE6ELWjDmwivgjCzG977eaG7C3GbT4xUx/i6iZnwZHj2FNq3M0ztqM+dBP4IkOF6ycRh86RsreUjQf4m2d6yVsVWa6Tn1tCWlTdHVfU/XKJ5o/rSpZiG1DTA88Sc0fzgLjxFu1bo10+dsOFdaBr0ttN6y7n3ffYTuGVr2hzSHNIuCCCCOYI3hb85OHKLi8NYZ7QwEAQBAEAQBAEAQBAEAQBAEAQBAEAQBAEAQBAEAQBAEAQBAEAQBAEAQBAEAQBAEAQBAEAQBAabSfSWnoY88zusb5GDz3kchy5k7B6gvE6igtpMs7KrdT1aa7X0L74FH6U6X1Nc7yjssV+rE0nIOWb0ndp8LKHObnvLrZaNo2i91Zlxe/6feckfXk6Bu8G0TrqqxhgcWn891mstzDnWv4XXqMZS3IhXGkbahsnNZ4b34fMllHqiqSPK1ETOxoc/wBuVbFQlxRyantHSXMg324XqZv4Hf8Anf8Asf8AtWfw74+H1NX+Zf8Axf8Ab6GHWaoagDyVRE/sc1zPZmWHQl0NG2n7R0nz4NdmH6ETxnRGupQTNA7IPz22ey3Mlt8o77LXKMo70dW30jbV9kJrPB7H4/I0a8k432i+ltTQu8k7NGT1onXLDzt6Lu0eN9y9Rk4biBe6Oo3S99YfQ1v+peGi2k9PXx54TZwtnjPnMPbzHIjf33AmQqKa2FJvbGraT1Z7uh9D++Bu17IYQBAEAQBAEAQBAEAQBAEAQBAEAQBAEAQBAEAQBAEAQBAEAQBAEAQBAEAQBAEAQBAEAQGm0r0hioYDLJtduYy9i9/Adg4k8B4BeJzUFkmWVnO6qqnH4vgvvcc+41i01VK6ad2Z7vU0cGtHBo5feSoTbbyy/W9vTt6ap01hL7yz1gmDT1coigYXOO8/mtHpOPAf7FyiTbwjFzc07eGvUeF59SLl0V1dUtKA+YCebfdw6jT+ww7NnM3OzZZSoUUtr2lPvdNVrjMYe7Hxfa/l5k0W44wQBAEAQEN0p1d0lUC+ICCbfmYOo4/tsGzbzFj3rTOintWxnXstM17fEZe9Hg967H8txTOO4JPRymKoZldwO9rh6TTxHs42UVpxeGXK2uqVzDXpvPmu0+eD4rNSytmgdle31EcWuHFp5Im08ozcW9OvTdOosp/eUdA6JaRxV8AlZ1XDqyM4sf8AeDvB+8ECbTmprJQr6ynaVdSW7ofFfe83a9kIIAgCAIAgCAIAgCAIAgCAIAgCAIAgCAIAgCAIAgCAIAgCAIAgCAIAgCAIAgCAIAgPEsga0ucQGgEkncANpJQyk28Lec86baRurql0m0RNuyJvJl99vSdvPgOCgTnrvJ9A0bZK0oqP8z2t9f0+vSa/AsIlq5mQwi7nHaeDW8XO5Af6bysJNvCJFzcwt6bqT3Lx6kdB6M6Pw0MIihHa95857uZ/lwU2EFBYRQLy8qXVTXn8FwNsvZFCAIAgCAIAgNXpHgMNbCYph2tcPOY7g5p+7ivE4KSwyTaXdS2qKcH2rj2nPekGDS0c7oZRtbtB4Oadzm9h+ggjgoTTi8Mv9rdQuaSqQ6fB8DM0M0ifQ1LZBcxnqyN9Jh429Ibx6uJWYy1Xk06Rso3VFw6eh9f1OiYJmva1zCC1wDgRuIIuCOyynp5Pn0ouLcXvR7QwEAQBAEAQBAEAQBAEAQBAEAQBAEAQBAEAQBAEAQBAEAQBAEAQBAEAQBAEAQBAEBAtb+NmGlEDDZ85IPZG2xd6yWjuJWivLC1eJ3dA2vK13Ue6Pn0evcUmopdC9dV2jYpaYSvHlpwHG+9rN7G9mw3PabcApdGGFl9JR9NXv4itqRfux2dr6X6fUkOk9U+KkqJIzleyKRzTsNnBpINjsXuo2oNo59nCNS4hCW5yWe8pH8IWKfrR/dw/0KJyk+PkXX/B7L+n4v1A1h4p+sn93D/QnKT4+Rh6Gsv0eL9S9MFxJtTBFMzdI0OtyPFp7QbjwUyEtZJlIuKMqFWVOXQ/vvM1ejSYGPYm2lp5Z37o2k25u3Nb4uIHivM5asWzfbUHXqxpx6X/AH7kUb+ELFP1o/u4f6FD5SfHyLv/AINZf0/F+o/CFin60f3cP9CcpPj5D/B7L+n4v1LywCd0lLTvebvfDE5x2C7nMaSdmzeVMg8xTZSLqChXnGO5SeO8j2s3RsVdKXsHloQXt5ub+eztuBcdoHMrXWhrLK3o6Gh738PX1ZP3ZbH8n69RQyiF6Lp1O42ZaZ1O83dAerf9G65HqIcOwZVJoS2avApmn7Xk6yqrdLzXr6lgKQcEIAgCAIAgCAIAgCAIAgCAIAgCAIAgCAIAgCAIAgCAIAgCAIAgCAIAgCAIAgCAIChtauImbEJG/mxNbEPAZneOZxHgoVV5my9aEo8naJ9MtvyXgjVaF4UKqthiIu0uzP5ZGjM4HvtbxXmMdaSRK0jcchbTmt+Nna9n1OjlPPnZiYvQieCWEnKJGOZflmBF/C68yjrJo20KrpVY1F0NPuOd9KMBfQ1DoJHBxADg4bnNO42O7iPBQZRcXhn0Gyu43VJVIrHUalYJZbWpbGszJaVx2s8rH8Emzx4OsfllSLeW+JU/aG1xKNddOx/Lw8iz1JK0VbrpxqwipGnf5WTuFwweJzG37IUa4luiWf2dtcuVd9i+f32lUKOWo3Oiejz6+foWODOqXucQTZosNg4m7gsxi5PCId9eRtKXKSWduMHRGH0ohijiaSRGxrATvIa0NF/Up8VhYPn1Wo6k5TfS2+8yFk1nOmnOEClrZo2izM2dnLI/rADsBJb8lQJrVk0fQtGXHL20ZvfufavXeZ2q7EehxCIX6sodEflC7f4mtWaTxNGjTVHlLST6Y7fXwyX6pxRAgCA1Gl5IoaojYegl+oVrq8x9hLsNtzT/AHLzOdPdkv6R/wA5381CPoXJQ/Su4tfUrihfHPC9xJa5sguSTZwynfwBYPnKRbveire0VBRnCpFb1ju/uWNV1DY2PkebNY1zyeQaCT9AUhvCyV2EHOSit7eDmeqxOaR7nukdd7nONnOtdxJNtvaufv2s+kwt6cIqKS2LG4nWpid7qyXM5x8g7eSf7yPmt1DnfA4ftDCMbeOF/N8mXGpZUAgCAIAgCAIAgKA1i1MgxGpAe4DM3YHED8WxQanPZfNE04Ozg2l0+bLn0OJNDSk7T0EX1ApVLmLsKdfrF1U/c/M3C2EQIAgCAIAgCAIAgCAIAgCAr3XBTVD46f3OyVxDn36NryQLN35VGuE9h39AzpRnPlGlsW/HzPOp+mqGMqPdDJWkujt0jXi4s69syW6e0zp+dKUocm09+7HVwLEUkr4QBAEBzJjs/SVM7/Slkd63krnb22fSrWGpRhHgl5E51JUgNRPJ6EYaPluv/l/St1Be8+w4ftHUxShDi89y+pcSllRCAo/XF74f4MfteoVb+Iy66A/Kf7n8iDLWdw2ui2Lmkqop+DXdYc2HY8duwnxAWVLVakRL62VxQlT4rZ29B0gZmhue4y2zZuGW1791lPz0nzvVedXG05t0lxY1dVLOdz3HKOTBsYPmgeN1ActZ5Potnbq3oRproW3t6fE1iwSie6l/y9//AE7/AK8S20ef8PQ4PtD+VX7l5MuxTCmBAVBrupQJ6eXi+N7D8hwI+0KiV17yZbfZyo3TnDg0+/8AsV/hdT0U0UnoSMf81wP3LSd+vDXpyhxTXgdPronzMIAgNPpj+QVfxEv1CtdXmPsJdh+ap/uXmUFozh/uiobDxeyUD4XRPLf4gFCSy8F8vK3I0XU4Nd2VnwN1qrxHocQjB82Vroj4jM3+JrR4r3SliSfEhabo8paSf6dvr4Ms/WjiHQ4dLY2dKWwj5Ru7+AOUiu8QxxK1oajyt3Hgtvdu8cFLUGHh1LUzH+76Fg+FI/f6mEfKUTGxvsLlVratenTXTl9y+pLtSn5ZL8Q77SNbqHO+ByfaL8vH93yZaWkuPRUUBmlva+VrR5z3Hc0eonuBUic1BZZWLO0qXVVU4fF8EVTW62K5zj0bIY28BZzj4kmx9QUWVefUi00/Z62ivebb7vvvPyj1r1zXDpGQyN4jK5pt2EHZ6iirz6mKns9bNe62n3lq6L6QRV0AmiuNpa5p3tcLXB57wb8j4KVCamsoq97ZztavJz+D4o9aSaQQUUJlmPY1o857uTR9/BJzUFlmLS0qXVTUp/F9CKqr9bFa5x6KOKNvAEF7vFxIB9QUaVefUi0UvZ63ivfbb7vvvPphmtmqa4dPHHIzjlBY/wADcjwt4hI15dO081vZ6g4/6cmn17UWzg+KRVULJoXXY4XHMHiCOBB2KVGSksoqtehOhUdOa2oojWR75VPwm/ZsUOfPZedEfkqfx82XJo3WRw4ZTyyuDWMp43OceAyD6ezipNNpU03wKfeU5VL2cILLcn5lf1GtirdKRTwRFhdaNrmyOkN9gByvALjyA42271pdeXA78PZ6hGGas3nG3DSXitxaGAvqnQtdWCNsx2lsYdlaODSS43dzI2cr2uZMdbHvFZuVRVRqhlx4vp69y++4iOmusdlK90NO0SzN2Oc6/RsPLZtc4cQCLc73A1VK2HiJ1dHaElcRVSq8Re7i/QhjdamI3v5E9mQ2+h1/pWjl553o7L0BaYx73f8AQnmhOsCKtd0UjeintcC92PttOUnaDxynhxO20inW1nh7zhaR0PO1WvF60fFdvqSnGap0VPNK0AujikeAb2Ja0uF7cNi2SeE2cy3pqpVjB7m0u9lZaP605pJ2NqmwRw2eXua2TMMrHOFrvO0kAWsb3so6rvO3cWS60BThSbouTlswsriurgYmMa2alzz7mjZHHwzguee07bDu295XmVw87Nhtoez1FR/1ZNvq2L1+9xlaO615ekaytYwsJA6RgILL8XAkhw7reO5ZjXa5xru/Z+Go5UG8rofSWTj9e6ClmmjsXRxve29y0kNJF7EbPFSJy1YtorlrSVWvCnLc2kVP+Fuu/RU/zZf/ACKPy8i1f5dtv1S716D8Ldd+ip/my/8AkTl5D/Ltt+qXevQ22ieserqquGCSOAMeSCWtkDtjXHZd5HDkvUa0nJIiX2hKFC3lVjKWV2cewkesbSmfD2QuhbG4vc4HOHHcARbK4c17q1HDGDn6JsKd5KSqNrC6MfNM/NXOlU+INmMzY29GWAZA4ecHXvmceSUqjlnI0to+nZyiqbbznfj5JG40p0kgoIukmuSTZjB5z3dnIDieHeQD7nNQWWRLKyqXdTUh8X0L74FWVmteuc4mNsUbeAylxt2knb4AKK68+pFnp+z9sl7zbfcbLR/Wy/OG1kbSwm2eMEFvaWknMO63cV6jXf8AMRrr2ejq5oSeeD6fiWtBM17WvY4Oa4BzSDcEHaCDyUpPO1FXlFxbjJYaOW33ub7+PeuefTlu2Fp6jP8A7n+B/nLfb738PmVj2l//AC/3f+paqlFWCAo/XF74f4MfteoVb+Iy66A/Kf7n8jE1aYYypnnhfufSyNva+U548rh2g2PgsU460sdT+Rt0xXlQpQqR6Jryez4kWqqd0b3RvFnMc5jhyc0kEesLx2nUhNTipR3NZJ4/TK+CiDN5bN7m4X6EC+a3LLaP1rZyn+nq/D4few4S0Z/9lyuPd53x/vtILQ0j5pGRRi73uaxve42F+zatfUjuVakacHOW5LJJNZdCyCrbFGLNZBE0dtgRc9p3r3UWrLC4I52h6sqtu6kt7k2bLUv+Xv8A+nf9eJeqPP8Ah6Eb2h/Kr9y8mXYphTAgKu142yUvPNL7Gf6KNcdBZvZvnVPh8ypyo0tzLWdTs3DuXSPl73npDAQGn0x/IKv4iX6hWurzH2Euw/NU/wBy8ylNWvvnTfCf9k9RIc9Fz0x+SqfDzRj6Rwuo8RlybDFP0jOwXEjPoIWJLVbXB/U2Wklc2cc/zRw/Jkt1x4y2X3LGw3aWe6O8P2Rn1B/rW2vLLSOV7P2zhyk5LbnV7t/yMNuH9Ho+553zTtf4BwYPqE+K84xSzxZtdbX0so/pjjwz8z3qU/LJfiHfaRr1Q53wMe0X5eP7vkyx9LNE4cQDBM+RuTNlyFoF3WvcFpvuC31KanvK7Y6QqWbbgk88TVYHhmGYSHiSoiMjiSXSFgkDdlmgb7cdg2k9y8RUKe97SVc17zSDTjB4XQs47SDazsbw+qMZpNsjS4PeGFoLeAJIBcQeziVpqyjJ5idvQ1rdUFJVtz3LOdpvdR0hyVTeAdEfEiQH6oWy36SD7SRWtTfb8iO63MSdLXmO/Vha1gHC7mh7j39YD5IWuq8z7Do6BoKFqp9Mn5bETjVdo3BHSMnfG100t3ZnAEtbchrW33CwBPaewLdRgtXWOJpq9qTuHSTxGOzHF9LZ7021fR1jmPgyQvuRIcux7eBsN7geOzYewJUo6zzHYedHaYlbRcamZLo6vobPQjRU4fG9nTmUPcHWyZQ11rEjad4y/NC9Uqep0kbSV+ryalqauNm/PoVBrI98qn4Tfs2KNPnst2iPyVP4+bPlj2lElRBT0zbthhjjba/nva0Aud2b7Dx47PLk2kuB6tbCFGrOs9spN/BZ3epPtUWjUAiFY4iSUlzWjhFbYflnnyOzft30ILnM4Onb6o5/h0sRW/r+nzJzpJXmnpZ5m+cyN7m/Ct1fpst1SWrFs4lpRVavCm9zaOe9HqeKaqibUyBsbn3ke51tgu43cTsJta/MqCkspMv93OdKhJ0llpbEl8uovB2IYOYuhMtH0VrZM8WW3dff2qXrUsYysFJVG/U+U1Z63HDKQxC1LVuNNIHNilzRPaQ4EA5m7RsPAetRHs3dG4u1LNe3Sqxw5LavMvzG6gSYfPI3c+lkeO50RI9qnSeYN9RRLaDhdwi+iaXic+YJQ9PUQw7QJJGMJG8BzgCR3C5UFLLSL/c1eSpSqcE2dG0mDU0UXQshjEdrZcoII/av5xPM71PUIpYSPndS5rVJ8pKTzxyc96W0DaesniYLMbIco5NPWA8AbeCgyWG0X+wrOtbwnLe1tL70ejE1BTiUB4fTxBwO0OvG29+9TIbYLPAol03TupuGzEnjq2nwqdGsMiY58lLTtY0FznGNlgBvJ2LDpU0stI9wvryclGNSTb62UfpZikNROTTQRwwtuGBrGtLh6T7DeeXAeJMSTWcpYRdrG3qUaWKs3KT35ecdS+9pZmrHQr3O0VVS3yzh1GEbY2kbyODyPUDbeSpFGlj3mVvTOlOWbo0n7q3vj9F4mLrw/FU3w5PqtWLjoNvs3/EqdiPOo/8AF1Xwo/Y9LfpM+0nPp9j+RFNamIumxCRpPViDY2jlsDnHvzE+oLVVeZs6mhKKp2kX0y2v5eBONX8mF0tLGXT0wnkaHyF0kecE7chubgNGy3MFbaUqcY5bWTiaUje168koS1U8LCeO34kU1pwUJfHNRyQuc/MJGxOYdosWvs07CdoJ42C11dTOYs6uhJXKjKnXjLC3Np9203erXStsVH0cpvkkcG9jCGut85zl7pVNVYZB0xYOdxrw6Us9u1ehW2OwdHUzs9GWRvqeQtG5tFktZ69GEuKXkTnUlVgVE8fpxBw+Q63+Z9C3UH7z7Die0dPNKE+Dx3r6FxKWVAICj9cXvh/gx+16hVv4jLroD8p/ufyPepj8vf8AEP8ArxrNHn/D0Me0P5VfuXkz3rhwXoqps7R1Jxt7JGWB7rjKe05krRxLPExoC65Sg6T3x8n9fkQBajvFganMH6WqdO4dWBuz4x9wO+zc3rC20Y5lngcD2gudSgqS3y8l9ceJia3vfF3xUf3rFbns26B/KfFmRqX/AC9//Tv+vEs0ef8AD0NftD+VX7l5MuxTCmBAVBruqgZ6eLiyN7z8twA+zKiV37yRbfZym1TnPi0u7+5X+F03SzRR+nIxnznAfetPUd+vPUpSnwTfgdPronzMIAgNPpj+QVfxEv1CtdXmPsJdh+ap/uXmUpq1986b4T/snqJDnouemPyVT4eaN5rooMlVHKN0sdj8KM2P8Lmepe66xPPEhez1bWoSp/pfn9UyDVdXJMWZjmLWMiaP2WizQFpe47dOnCmnjpbb+O8uDWFQiDBmQj+76BneRYE+JuVKqx1aaXYVHRVXldIupx1mRjUp+WS/EO+0jXihzvgdP2i/Lx/d8mbfW/pNNE5lLC4sDmdJI5ps4gkta0EbQOqSedx2rNebzqoiaBsadROvUWcPCXz8dho9BdXorYunmlLIy4ta1gGY2NiSTsG24tYrxTo6yzuJuktMu2qclCOXxe77+J71k6K0lBDAIA7pHvcC57iXOa1ovs2N3kbhxWatNQxgxojSFe7qT5Tcl0Ld8/E3Go3zarvh9ki92/SRPaTfT+PyIjrQgLMSnuNjujcO0GNo9oI8FqqLE2dXQs1Kzhjoz5stnVvVtkw6nynzWmMjkWkjb4WPiFJov3EVXS9NwvJ56XnvMvSrSeGgYx8wc4PdlAZlLtxJNnEbBYDxC9TqKG81WVjUu5OMMLCzt+2fmjelVLXZvc7nEsALg5pFr3tt3cDx4LEKkZ7hd2Fa1xyiW3dtKX1ke+VT8Jv2bFFqc9ly0R+Sp/HzZnU2r+Z2HOqyevYSMjFjeG13En0iOsAOA5mwKm3DWNE9MU43at8bNzfX6dD9Ft+uqnST3NU9DIfJTkN7Gy7mnx80/J5LNKerLqZ405ZctR5SK96Piunu395amnUBfh9S0b+ic75vW+5SavMZWNGzUbum3x89hQ2jOHx1FVFDK8sZI7LmFrgkHKBfZtdYeKhpZaRebytOjQlUgstdHn4Fnfghpv1ib1M/kt/4frfgVr/Mdb9C8TXxavsLc4sbiF3tJaW54cwINiCN+9eVSg3jW8jfLTN7GKk6Ox9OGTvFKQQ4ZLE0kiOkfGCd5DYS0E+pb5LFPHUcOjUdS9jN9M0+9lI6Ce+FL8a1RIc5F20n+Uqdh0Wp588OedYvvlU/DH1GqBPnsv8Aoj8nT7Pmy79E3AUFKTsAp4fs2qXS5i7Cl3226qfufmyptZOmhq39BA7/AIdh2kf3rhxP7A4Djv5WjVKmu9m4tWiNGfh48rUXvvwXrx7uJt9V2hObLWVLervhYRv5SEcuXPfyv7pU8+8yJprSmM29J/ufy9e7iWypRVSsteH4qm+HJ9VqjXHQWX2b/iVOxHnUf+LqvhR+x6W/SZ9pOfT7H8iD6woCzEakHi/N4Oa1w9q0z57O1oqSlZ02uHk8Eu0d1aUtVTQziok8owOIAZYO3OA2cHAjwWyFHWink5N3pyvQrSp6i2Pr3dHgfWv1b4dAWiaudGXXy53RNva17XHaEdGMd8vI809N3dVN06Wcb8ZZlU2rCkLbx1khaeLeiI9YCz+HT/m8jVPT1dPEqaz8SIa1cOMOISO/Nla2UeIyu8czSfELxVWJs6+hK3KWiXTHZ814M1OhmKilrYZSbNDsr+WRwyuJ7gb+C8xlqyTJWkbfl7acFvxs7Vt+h0ep587PhW1TIo3ySGzGNc9x32a0XOzjsCw2kss906cqk1CO9vCOftOsfZXVRmja5rMrWNzWzEC5uQCQNpPFQZy1pZL9oyzla0OTk8vOT1oDpDHQ1XSytc5hY6M5bZhctIIBIvtaOPFIS1ZZMaUs5XdDUg8POdv31lvabYa2vw9xi6xytniPMgZhb4TSR8pSqq14ZRUtHV3aXa19m3Evvqe05+UPJfi+9CKJmH4aHy9XquqJTbaLi9rcw0NFuYUumtSGX2lD0jVleXjjDbt1V99pUWm+Osrat00bXNZla1odbNZo3mxIG0nio05a0slt0baStaCpyeWffV/pDHQ1Rlla5zHRujOWxIuWuBsSL+b9KQlqyyzxpSznd0NSDWU87fj6nQFNO2RjXsN2uaHNPNpFwfUVOTztKFOLhJxlvR9Fk8nOmnOLiqrZpGm7M2RnLIzqgjsNi75SgTlrSbPoWjbf8PbRg9+99r9NxnarsO6bEIjbqxB0rvkizf4nNWaSzNGjTVbk7SS6ZbPXwyX6pxRAgCA1GlzSaGqABJMEoAG0k5DuWurzH2EuxaVzTb/UvMpvV1QTNxGnLontAL7kscAPJv4kKJT56LfpatTlZzSknu6VxRYOt/C3TUbXsaXOikBsAScrrtNgO0tPgpFwvdT4HA0DXVO4cZPCkvLb6lbaE4FLJXU7XxPa0SB5JY4CzLvsSRxy28VHgtaSRY9I3cIWs3GSbxjfx2fMtPWtE5+HvDGlxzx7ACT53IKTX5hWNCSUbtOTxsfkQ7U3SSMrJS+N7R0DhdzXAX6SPmFqoc74HX9oKkJW8VFp+9x6mbXW5otNMWVUDS8tb0cjG7XZQS5rgN584g27O23qvB51kRdBX9OknRqPGXlPzXoQbRrTOsoWuihyuaXXySNJyu3HLYggnktEarjsTO3eaMt7pqc8p8U/7mbj2GYpWROraprrNLWtYWkOyuNupGBcNvbadpuN69SU2tdmi1uLK2mrak1t3vPm+PkSLUuXxSVEcjHtztY9pc1wHULgRcjf1x6ivdu/eaIHtDqzhCcWnhtPbxx6Eg1k6GmtY2WC3TxggA2HSM35bncQbkcNpvvuNlanrbVvIGiNJK1k4VOa/B8fUqeixSvw17msdJA4+c1zRY245Xgg99lGUnB78FpqULW9ipSSkuKfzR+yy4hicov0lQ8dUWADW+oBjB27Ey5viIxtbGGzEV4v5sujQPRgUFPkcQ6V5zSOG69rBo7B7STxUylDUW3eU3Sd87urrLZFbvX4lUaw6CZ2I1BbFI4FzbEMcQfJs4gKJU57LVomtTjZwTklv6VxZcmiDCKGlDgQRBGCDvByDYQpdLmLsKfftO5qNfqfmU3p7onJTVThDG50MnlGZWkhoJ2s2DZlP0WUSpDVeOguGjNIwr0FrySktjy9/X8fMtfQPGH1VIOna4Ss8nIHtIzbNj9u/MPpBUqjPWjtKrpO2jb13yb917Vjo6vgVfpnoLUUkpfTse+AnM1zLudHxs+20W9Lu23UadJx7Cz6P0tSuIKNVpS6c7n2dvA+A1j4kIuj6YXtbPkb0lu/dfttftusctLdk9/4JZ6+vq/DOw++hOgs9XK2SoY5lODmcXgh0nHK0HaQeLu/iswpOXYa9I6WpW8HCm05dXR2+hcWkjP+DqQ0f3EoAA//ADdYABS5819hUbR//Ipt/qXmUfoRQTNr6YuikAErbkscAO8kKFDnIuukq1N2tRKS3cUdBroFBKC1g0EzsRqS2KQgvFiGOIPUbxAUCpz2XvRVanG0gnJLZxXFk+0ibKMBjawPzmCmaQ0HNazA5pA27rgjvW6eeRXwODaOD0pJyxjWl2dOCoP/AIyo/Qy/Mf8AyUbJbuXpfqXejaHEcV/S1vzp/wCazrPi/EjcjY/ph3RM7R+uxM1VOHyVZYZog4OdPly523zXNrW5rMZPK2vf1mi6pWaoT1YwzqvGyPAmeumne+OmyMc6z33ygm2xvJb7joON7PTjGc9ZpbEfmpWnexlTnY5t3R2zNIvsfuulv0mfaGcZyp6rT2P5GXrN0LfV5Z6cAzMblcy9s7Bci3DMLnvB7As1qbfvI1aH0nG3zSq817nwfoyuMH0mxDDbxNuwXuYpWGwPMB1iD3KOpuG54LDcWNre4m9vWn9o8vGIYtOHZXSv824baNjd9ifNaNvHf2lPem+JlO10fSxlRXi/my6tEdGo6KmbDsc65e91t7za9r8AAB4KZTpqEcFNvr2d1WdTctyXUaDW/ghmpROwXfAST8W6wd6iGnuBXivHK1uBP0DdclX5N7pefR6FJqKXQvTVdpIKqmETz5aABpvvczcx3bsFj2i/FS6M8rD6Cj6asuQra8V7svB9K9Pob7S6Jz6Kpaxpc50MgDWgkklpAAA2kr1VWYPHAgWMlG5puTwlJeZQX9mq/wDU6n9zL/SomrLgy+/jrb+rH/kvUf2ar/1Op/cy/wBKasuD7h+Otv6sf+S9ToDReJzKOma9pa5sEQLSCCCGNBBB3EKZT5q7Cg3slK5qNPKcn5kAqNV0jq4yB0fuUy9IW3dnyE5nMy5bWvdu/dZaHQet1Hejp6KtdTD18Yz0Z3Z3/HdvJ3phC59DUsY0ucYngNaCSTbYABtJW6qm4NI4dhJRuacpPCyig/7NV/6nU/uZf6VE1ZcGXz8dbf1Y/wDJeo/s1X/qdT+5l/pTVlwfcPx1t/Vj/wAl6nQmj0ZbS07XAtcIYgQRYghjQQQdxCmw5qPn91JSrza/U/Mj2s3SQUlKWMPlpgWN5tb+e/s2Gw7SORWutPVWFvZ0ND2X4ivrSXux2vr4L16ih1EL0XTqdwQxUzqh4s6c9W/6NtwPWS49oyqTQjs1uJTNP3XKVlSW6Pm/T1LAUg4IQBAEAQBAEAQBAEB5yC97C/PihnLxg9IYCAID8c0HeL96GU2twAtuQwfqAIAgCAIAgPPRi97C/O21DOXjB6QwEAQBAEAQBAEAQBAEAQHlzAd4B70Mptbj9AQwfqA8yxhwLXAFpBBB3EHYQUMptPK3nPGm2jjqGpdHt6J13RO5svuv6Tdx8DxUCcNR4PoGjb1XdFS/mWxrr+v06DXYFi8tJMyaE2c07uDm8Wu5g/67wsJtPKJFzbQuKbpz3Pw60dB6M6QQ10IlhO3c9h85juR+48VNhNTWUUC8s6lrU1J/B8Tbr2RQgCAIAgCAIDVaR49DRQmWY9jWjznu4NaPv4LxOagsslWlpUuampBdr4HPmkGMy1k7ppT1nbAODWjc1vYPpJJ4qE25PLL9a20LakqcOjx6zM0M0ddXVLYxcRjrSO9Fg4X9I7h6+BWYx1ng06RvY2tFz6ehdf06TomCJrGtawANaA0AbgALADssp62Hz6UnJuT3s9oYCAIAgCAIAgCAIAgCAIAgCAIAgCAIAgCAIAgCAIAgCAIAgCAIAgCAIAgCAIAgCAIDTaV6PRV0Bik2O3sfa5Y/ge0cCOI8CPFSCmsEyyvJ2tVVI/FcV97jn3GsJmpZXQztyvb6nDg5p4tPP7wVCaaeGX63uKdxTVSm8p+HUz9wTGJ6SUSwPLXDf6Lh6LhxH+xYom08oxc21O4hqVFleXWi5dFNY1LVAMmIgm3Wceo4/sOPPkdu3ZdSoVk9j2FPvtC1qGZQ96Piu1fNeBNQVuOMEAQBAEBDdKdYlLSgsiInm3ZWHqNP7bxs2chc9y0zrRWxbWdiy0NXuMSl7seL3vsXz3FM47jc9ZKZah+Z24Dc1o9Fo4D/AGblRW3J5Zcba1pW0NSmseb7T54PhU1VK2GBuZ7vUBxc48GjmiTbwjNxcU6FN1Kjwl94R0Dolo5FQQCJnWcetI/i9/3AbgOHeSTNpwUFgoV9ezu6uvLd0LgvvebteyEEAQBAEAQBAEAQBAEAQBAEAQBAEAQBAEAQBAEAQBAEAQBAEAQBAEAQBAEAQBAEAQBAEBptJ9GqeujyTN6wvkePPYTyPLmDsPgCvE4Ka2kyzvatrPWpvtXQ/viUfpTohVULvKNzRX6srQch5ZvRd2HwJUOcHDeXWy0lRu17rxLg9/1I+vJ0Dd4NpZW0thDO4NH5jrOZbkGuvbwsvUZSjuZCuNHW1fbOCzx3Pw+ZLKPW7UgeVp4n9rS5ntzLYq8uCOTU9nKT5k2u3D9DN/DF/wAl/wB//wBSz+IfDx+hq/y1/wCX/r9TDrNbtQR5KniZ2uc5/syrDry6EjbT9nKS582+zC9SJ4zpdXVQImndkP5jbMZbkQ21x33WuUpS3s6tvo62obYQWeL2vx+Ro15JxvtF9Eqqud5JuWMHrSuuGDnb0ndg8bb16jFy3EC90jRtV77y+hdP0Lw0W0Yp6CPJCLuNs8h8557eQ5Abu+5MyFNQWwpN7fVbuetPd0LoX3xN2vZDCAIAgCAIAgCAIAgCAIAgCAIAgCAIAgCAIAgCAIAgCAIAgCAIAgCAIAgCAIAgCAIAgCAIAgPMsbXAtcAWkWIIuCORB3oZTaeUQTSDVdSTEupyad54AZoz8km48CB2LRKgnzdh3LXT1elsqLWXc+/1IHimrbEYT1Y2zN5xuH1XWdfuBWl0proO7R05aVN71X1r5rKI7UYNVR/jKeZvwo3j2ha9q6DoQuqM+bOL+KMLKb2sb8kN2VvM2nwepk/F08zvgxvPsCbX0GmdzRhzppfFEhwzVtiM3nRtibzkcB/C27vWAvapTfQc+tpu0p7paz6l64RPNH9VtLCQ6ocZ3jgRlj+aDc+Jt2LdGgv5tpwrrT1ersprVXe+/wC+0ncMTWNDWNDWgWAAAAHIAbgpBw5ScnlvLPaG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324" name="AutoShape 4" descr="data:image/jpeg;base64,/9j/4AAQSkZJRgABAQAAAQABAAD/2wCEAAkGBxESEhUUERMWFhQXFxcVGRgYGBUaFxgWGhgYGBkaGBsaHCogHBslHhYYIT0iJikrOi4uFyAzODMsNygtLisBCgoKDg0OGxAQGiwkICQsNDQtLDQsLC0vLDQ0LywvLCwsLyw0LCwvLywsLCwtLCwsLCwsLC80LCwsLCwsLCwsLP/AABEIAHgBpAMBEQACEQEDEQH/xAAcAAEAAgMBAQEAAAAAAAAAAAAABgcEBQgCAwH/xABPEAABAwICBgUFCgsGBgMAAAABAAIDBBEFEgYHITFBURMiYXGBIzJSkbEUNXJzgpKhsrPBFzM0QlNUYpOi0dIWQ4PD4fAkZHSj0+MVRGP/xAAbAQEAAgMBAQAAAAAAAAAAAAAABAYBAwUCB//EAEARAAIBAwAFCQYEBAYCAwAAAAABAgMEEQUSITFREzJBYXGRobHRBiKBweHwFDRScjNCU/EVFiOCkqJjwiQlQ//aAAwDAQACEQMRAD8AvFAEAQHmWRrQXOIDQLkkgADmSdyGUm3hEE0g1o0kJLacGoeOIOWMfKIufAEdq0Srpc3ady10DXq7aj1V3vu9e4geKaycRmPVkbC3lG0fWdd1+4haXVm+k7tHQdpT3rWfW/TCI7U4zVSfjKiZ3wpHn2la9vE6ELWjDmwivgjCzG977eaG7C3GbT4xUx/i6iZnwZHj2FNq3M0ztqM+dBP4IkOF6ycRh86RsreUjQf4m2d6yVsVWa6Tn1tCWlTdHVfU/XKJ5o/rSpZiG1DTA88Sc0fzgLjxFu1bo10+dsOFdaBr0ttN6y7n3ffYTuGVr2hzSHNIuCCCCOYI3hb85OHKLi8NYZ7QwEAQBAEAQBAEAQBAEAQBAEAQBAEAQBAEAQBAEAQBAEAQBAEAQBAEAQBAEAQBAEAQBAEAQBAabSfSWnoY88zusb5GDz3kchy5k7B6gvE6igtpMs7KrdT1aa7X0L74FH6U6X1Nc7yjssV+rE0nIOWb0ndp8LKHObnvLrZaNo2i91Zlxe/6feckfXk6Bu8G0TrqqxhgcWn891mstzDnWv4XXqMZS3IhXGkbahsnNZ4b34fMllHqiqSPK1ETOxoc/wBuVbFQlxRyantHSXMg324XqZv4Hf8Anf8Asf8AtWfw74+H1NX+Zf8Axf8Ab6GHWaoagDyVRE/sc1zPZmWHQl0NG2n7R0nz4NdmH6ETxnRGupQTNA7IPz22ey3Mlt8o77LXKMo70dW30jbV9kJrPB7H4/I0a8k432i+ltTQu8k7NGT1onXLDzt6Lu0eN9y9Rk4biBe6Oo3S99YfQ1v+peGi2k9PXx54TZwtnjPnMPbzHIjf33AmQqKa2FJvbGraT1Z7uh9D++Bu17IYQBAEAQBAEAQBAEAQBAEAQBAEAQBAEAQBAEAQBAEAQBAEAQBAEAQBAEAQBAEAQBAEAQGm0r0hioYDLJtduYy9i9/Adg4k8B4BeJzUFkmWVnO6qqnH4vgvvcc+41i01VK6ad2Z7vU0cGtHBo5feSoTbbyy/W9vTt6ap01hL7yz1gmDT1coigYXOO8/mtHpOPAf7FyiTbwjFzc07eGvUeF59SLl0V1dUtKA+YCebfdw6jT+ww7NnM3OzZZSoUUtr2lPvdNVrjMYe7Hxfa/l5k0W44wQBAEAQEN0p1d0lUC+ICCbfmYOo4/tsGzbzFj3rTOintWxnXstM17fEZe9Hg967H8txTOO4JPRymKoZldwO9rh6TTxHs42UVpxeGXK2uqVzDXpvPmu0+eD4rNSytmgdle31EcWuHFp5Im08ozcW9OvTdOosp/eUdA6JaRxV8AlZ1XDqyM4sf8AeDvB+8ECbTmprJQr6ynaVdSW7ofFfe83a9kIIAgCAIAgCAIAgCAIAgCAIAgCAIAgCAIAgCAIAgCAIAgCAIAgCAIAgCAIAgCAIAgPEsga0ucQGgEkncANpJQyk28Lec86baRurql0m0RNuyJvJl99vSdvPgOCgTnrvJ9A0bZK0oqP8z2t9f0+vSa/AsIlq5mQwi7nHaeDW8XO5Af6bysJNvCJFzcwt6bqT3Lx6kdB6M6Pw0MIihHa95857uZ/lwU2EFBYRQLy8qXVTXn8FwNsvZFCAIAgCAIAgNXpHgMNbCYph2tcPOY7g5p+7ivE4KSwyTaXdS2qKcH2rj2nPekGDS0c7oZRtbtB4Oadzm9h+ggjgoTTi8Mv9rdQuaSqQ6fB8DM0M0ifQ1LZBcxnqyN9Jh429Ibx6uJWYy1Xk06Rso3VFw6eh9f1OiYJmva1zCC1wDgRuIIuCOyynp5Pn0ouLcXvR7QwEAQBAEAQBAEAQBAEAQBAEAQBAEAQBAEAQBAEAQBAEAQBAEAQBAEAQBAEAQBAEBAtb+NmGlEDDZ85IPZG2xd6yWjuJWivLC1eJ3dA2vK13Ue6Pn0evcUmopdC9dV2jYpaYSvHlpwHG+9rN7G9mw3PabcApdGGFl9JR9NXv4itqRfux2dr6X6fUkOk9U+KkqJIzleyKRzTsNnBpINjsXuo2oNo59nCNS4hCW5yWe8pH8IWKfrR/dw/0KJyk+PkXX/B7L+n4v1A1h4p+sn93D/QnKT4+Rh6Gsv0eL9S9MFxJtTBFMzdI0OtyPFp7QbjwUyEtZJlIuKMqFWVOXQ/vvM1ejSYGPYm2lp5Z37o2k25u3Nb4uIHivM5asWzfbUHXqxpx6X/AH7kUb+ELFP1o/u4f6FD5SfHyLv/AINZf0/F+o/CFin60f3cP9CcpPj5D/B7L+n4v1LywCd0lLTvebvfDE5x2C7nMaSdmzeVMg8xTZSLqChXnGO5SeO8j2s3RsVdKXsHloQXt5ub+eztuBcdoHMrXWhrLK3o6Gh738PX1ZP3ZbH8n69RQyiF6Lp1O42ZaZ1O83dAerf9G65HqIcOwZVJoS2avApmn7Xk6yqrdLzXr6lgKQcEIAgCAIAgCAIAgCAIAgCAIAgCAIAgCAIAgCAIAgCAIAgCAIAgCAIAgCAIAgCAIChtauImbEJG/mxNbEPAZneOZxHgoVV5my9aEo8naJ9MtvyXgjVaF4UKqthiIu0uzP5ZGjM4HvtbxXmMdaSRK0jcchbTmt+Nna9n1OjlPPnZiYvQieCWEnKJGOZflmBF/C68yjrJo20KrpVY1F0NPuOd9KMBfQ1DoJHBxADg4bnNO42O7iPBQZRcXhn0Gyu43VJVIrHUalYJZbWpbGszJaVx2s8rH8Emzx4OsfllSLeW+JU/aG1xKNddOx/Lw8iz1JK0VbrpxqwipGnf5WTuFwweJzG37IUa4luiWf2dtcuVd9i+f32lUKOWo3Oiejz6+foWODOqXucQTZosNg4m7gsxi5PCId9eRtKXKSWduMHRGH0ohijiaSRGxrATvIa0NF/Up8VhYPn1Wo6k5TfS2+8yFk1nOmnOEClrZo2izM2dnLI/rADsBJb8lQJrVk0fQtGXHL20ZvfufavXeZ2q7EehxCIX6sodEflC7f4mtWaTxNGjTVHlLST6Y7fXwyX6pxRAgCA1Gl5IoaojYegl+oVrq8x9hLsNtzT/AHLzOdPdkv6R/wA5381CPoXJQ/Su4tfUrihfHPC9xJa5sguSTZwynfwBYPnKRbveire0VBRnCpFb1ju/uWNV1DY2PkebNY1zyeQaCT9AUhvCyV2EHOSit7eDmeqxOaR7nukdd7nONnOtdxJNtvaufv2s+kwt6cIqKS2LG4nWpid7qyXM5x8g7eSf7yPmt1DnfA4ftDCMbeOF/N8mXGpZUAgCAIAgCAIAgKA1i1MgxGpAe4DM3YHED8WxQanPZfNE04Ozg2l0+bLn0OJNDSk7T0EX1ApVLmLsKdfrF1U/c/M3C2EQIAgCAIAgCAIAgCAIAgCAr3XBTVD46f3OyVxDn36NryQLN35VGuE9h39AzpRnPlGlsW/HzPOp+mqGMqPdDJWkujt0jXi4s69syW6e0zp+dKUocm09+7HVwLEUkr4QBAEBzJjs/SVM7/Slkd63krnb22fSrWGpRhHgl5E51JUgNRPJ6EYaPluv/l/St1Be8+w4ftHUxShDi89y+pcSllRCAo/XF74f4MfteoVb+Iy66A/Kf7n8iDLWdw2ui2Lmkqop+DXdYc2HY8duwnxAWVLVakRL62VxQlT4rZ29B0gZmhue4y2zZuGW1791lPz0nzvVedXG05t0lxY1dVLOdz3HKOTBsYPmgeN1ActZ5Potnbq3oRproW3t6fE1iwSie6l/y9//AE7/AK8S20ef8PQ4PtD+VX7l5MuxTCmBAVBrupQJ6eXi+N7D8hwI+0KiV17yZbfZyo3TnDg0+/8AsV/hdT0U0UnoSMf81wP3LSd+vDXpyhxTXgdPronzMIAgNPpj+QVfxEv1CtdXmPsJdh+ap/uXmUFozh/uiobDxeyUD4XRPLf4gFCSy8F8vK3I0XU4Nd2VnwN1qrxHocQjB82Vroj4jM3+JrR4r3SliSfEhabo8paSf6dvr4Ms/WjiHQ4dLY2dKWwj5Ru7+AOUiu8QxxK1oajyt3Hgtvdu8cFLUGHh1LUzH+76Fg+FI/f6mEfKUTGxvsLlVratenTXTl9y+pLtSn5ZL8Q77SNbqHO+ByfaL8vH93yZaWkuPRUUBmlva+VrR5z3Hc0eonuBUic1BZZWLO0qXVVU4fF8EVTW62K5zj0bIY28BZzj4kmx9QUWVefUi00/Z62ivebb7vvvPyj1r1zXDpGQyN4jK5pt2EHZ6iirz6mKns9bNe62n3lq6L6QRV0AmiuNpa5p3tcLXB57wb8j4KVCamsoq97ZztavJz+D4o9aSaQQUUJlmPY1o857uTR9/BJzUFlmLS0qXVTUp/F9CKqr9bFa5x6KOKNvAEF7vFxIB9QUaVefUi0UvZ63ivfbb7vvvPphmtmqa4dPHHIzjlBY/wADcjwt4hI15dO081vZ6g4/6cmn17UWzg+KRVULJoXXY4XHMHiCOBB2KVGSksoqtehOhUdOa2oojWR75VPwm/ZsUOfPZedEfkqfx82XJo3WRw4ZTyyuDWMp43OceAyD6ezipNNpU03wKfeU5VL2cILLcn5lf1GtirdKRTwRFhdaNrmyOkN9gByvALjyA42271pdeXA78PZ6hGGas3nG3DSXitxaGAvqnQtdWCNsx2lsYdlaODSS43dzI2cr2uZMdbHvFZuVRVRqhlx4vp69y++4iOmusdlK90NO0SzN2Oc6/RsPLZtc4cQCLc73A1VK2HiJ1dHaElcRVSq8Re7i/QhjdamI3v5E9mQ2+h1/pWjl553o7L0BaYx73f8AQnmhOsCKtd0UjeintcC92PttOUnaDxynhxO20inW1nh7zhaR0PO1WvF60fFdvqSnGap0VPNK0AujikeAb2Ja0uF7cNi2SeE2cy3pqpVjB7m0u9lZaP605pJ2NqmwRw2eXua2TMMrHOFrvO0kAWsb3so6rvO3cWS60BThSbouTlswsriurgYmMa2alzz7mjZHHwzguee07bDu295XmVw87Nhtoez1FR/1ZNvq2L1+9xlaO615ekaytYwsJA6RgILL8XAkhw7reO5ZjXa5xru/Z+Go5UG8rofSWTj9e6ClmmjsXRxve29y0kNJF7EbPFSJy1YtorlrSVWvCnLc2kVP+Fuu/RU/zZf/ACKPy8i1f5dtv1S716D8Ldd+ip/my/8AkTl5D/Ltt+qXevQ22ieserqquGCSOAMeSCWtkDtjXHZd5HDkvUa0nJIiX2hKFC3lVjKWV2cewkesbSmfD2QuhbG4vc4HOHHcARbK4c17q1HDGDn6JsKd5KSqNrC6MfNM/NXOlU+INmMzY29GWAZA4ecHXvmceSUqjlnI0to+nZyiqbbznfj5JG40p0kgoIukmuSTZjB5z3dnIDieHeQD7nNQWWRLKyqXdTUh8X0L74FWVmteuc4mNsUbeAylxt2knb4AKK68+pFnp+z9sl7zbfcbLR/Wy/OG1kbSwm2eMEFvaWknMO63cV6jXf8AMRrr2ejq5oSeeD6fiWtBM17WvY4Oa4BzSDcEHaCDyUpPO1FXlFxbjJYaOW33ub7+PeuefTlu2Fp6jP8A7n+B/nLfb738PmVj2l//AC/3f+paqlFWCAo/XF74f4MfteoVb+Iy66A/Kf7n8jE1aYYypnnhfufSyNva+U548rh2g2PgsU460sdT+Rt0xXlQpQqR6Jryez4kWqqd0b3RvFnMc5jhyc0kEesLx2nUhNTipR3NZJ4/TK+CiDN5bN7m4X6EC+a3LLaP1rZyn+nq/D4few4S0Z/9lyuPd53x/vtILQ0j5pGRRi73uaxve42F+zatfUjuVakacHOW5LJJNZdCyCrbFGLNZBE0dtgRc9p3r3UWrLC4I52h6sqtu6kt7k2bLUv+Xv8A+nf9eJeqPP8Ah6Eb2h/Kr9y8mXYphTAgKu142yUvPNL7Gf6KNcdBZvZvnVPh8ypyo0tzLWdTs3DuXSPl73npDAQGn0x/IKv4iX6hWurzH2Euw/NU/wBy8ylNWvvnTfCf9k9RIc9Fz0x+SqfDzRj6Rwuo8RlybDFP0jOwXEjPoIWJLVbXB/U2Wklc2cc/zRw/Jkt1x4y2X3LGw3aWe6O8P2Rn1B/rW2vLLSOV7P2zhyk5LbnV7t/yMNuH9Ho+553zTtf4BwYPqE+K84xSzxZtdbX0so/pjjwz8z3qU/LJfiHfaRr1Q53wMe0X5eP7vkyx9LNE4cQDBM+RuTNlyFoF3WvcFpvuC31KanvK7Y6QqWbbgk88TVYHhmGYSHiSoiMjiSXSFgkDdlmgb7cdg2k9y8RUKe97SVc17zSDTjB4XQs47SDazsbw+qMZpNsjS4PeGFoLeAJIBcQeziVpqyjJ5idvQ1rdUFJVtz3LOdpvdR0hyVTeAdEfEiQH6oWy36SD7SRWtTfb8iO63MSdLXmO/Vha1gHC7mh7j39YD5IWuq8z7Do6BoKFqp9Mn5bETjVdo3BHSMnfG100t3ZnAEtbchrW33CwBPaewLdRgtXWOJpq9qTuHSTxGOzHF9LZ7021fR1jmPgyQvuRIcux7eBsN7geOzYewJUo6zzHYedHaYlbRcamZLo6vobPQjRU4fG9nTmUPcHWyZQ11rEjad4y/NC9Uqep0kbSV+ryalqauNm/PoVBrI98qn4Tfs2KNPnst2iPyVP4+bPlj2lElRBT0zbthhjjba/nva0Aud2b7Dx47PLk2kuB6tbCFGrOs9spN/BZ3epPtUWjUAiFY4iSUlzWjhFbYflnnyOzft30ILnM4Onb6o5/h0sRW/r+nzJzpJXmnpZ5m+cyN7m/Ct1fpst1SWrFs4lpRVavCm9zaOe9HqeKaqibUyBsbn3ke51tgu43cTsJta/MqCkspMv93OdKhJ0llpbEl8uovB2IYOYuhMtH0VrZM8WW3dff2qXrUsYysFJVG/U+U1Z63HDKQxC1LVuNNIHNilzRPaQ4EA5m7RsPAetRHs3dG4u1LNe3Sqxw5LavMvzG6gSYfPI3c+lkeO50RI9qnSeYN9RRLaDhdwi+iaXic+YJQ9PUQw7QJJGMJG8BzgCR3C5UFLLSL/c1eSpSqcE2dG0mDU0UXQshjEdrZcoII/av5xPM71PUIpYSPndS5rVJ8pKTzxyc96W0DaesniYLMbIco5NPWA8AbeCgyWG0X+wrOtbwnLe1tL70ejE1BTiUB4fTxBwO0OvG29+9TIbYLPAol03TupuGzEnjq2nwqdGsMiY58lLTtY0FznGNlgBvJ2LDpU0stI9wvryclGNSTb62UfpZikNROTTQRwwtuGBrGtLh6T7DeeXAeJMSTWcpYRdrG3qUaWKs3KT35ecdS+9pZmrHQr3O0VVS3yzh1GEbY2kbyODyPUDbeSpFGlj3mVvTOlOWbo0n7q3vj9F4mLrw/FU3w5PqtWLjoNvs3/EqdiPOo/8AF1Xwo/Y9LfpM+0nPp9j+RFNamIumxCRpPViDY2jlsDnHvzE+oLVVeZs6mhKKp2kX0y2v5eBONX8mF0tLGXT0wnkaHyF0kecE7chubgNGy3MFbaUqcY5bWTiaUje168koS1U8LCeO34kU1pwUJfHNRyQuc/MJGxOYdosWvs07CdoJ42C11dTOYs6uhJXKjKnXjLC3Np9203erXStsVH0cpvkkcG9jCGut85zl7pVNVYZB0xYOdxrw6Us9u1ehW2OwdHUzs9GWRvqeQtG5tFktZ69GEuKXkTnUlVgVE8fpxBw+Q63+Z9C3UH7z7Die0dPNKE+Dx3r6FxKWVAICj9cXvh/gx+16hVv4jLroD8p/ufyPepj8vf8AEP8ArxrNHn/D0Me0P5VfuXkz3rhwXoqps7R1Jxt7JGWB7rjKe05krRxLPExoC65Sg6T3x8n9fkQBajvFganMH6WqdO4dWBuz4x9wO+zc3rC20Y5lngcD2gudSgqS3y8l9ceJia3vfF3xUf3rFbns26B/KfFmRqX/AC9//Tv+vEs0ef8AD0NftD+VX7l5MuxTCmBAVBruqgZ6eLiyN7z8twA+zKiV37yRbfZym1TnPi0u7+5X+F03SzRR+nIxnznAfetPUd+vPUpSnwTfgdPronzMIAgNPpj+QVfxEv1CtdXmPsJdh+ap/uXmUpq1986b4T/snqJDnouemPyVT4eaN5rooMlVHKN0sdj8KM2P8Lmepe66xPPEhez1bWoSp/pfn9UyDVdXJMWZjmLWMiaP2WizQFpe47dOnCmnjpbb+O8uDWFQiDBmQj+76BneRYE+JuVKqx1aaXYVHRVXldIupx1mRjUp+WS/EO+0jXihzvgdP2i/Lx/d8mbfW/pNNE5lLC4sDmdJI5ps4gkta0EbQOqSedx2rNebzqoiaBsadROvUWcPCXz8dho9BdXorYunmlLIy4ta1gGY2NiSTsG24tYrxTo6yzuJuktMu2qclCOXxe77+J71k6K0lBDAIA7pHvcC57iXOa1ovs2N3kbhxWatNQxgxojSFe7qT5Tcl0Ld8/E3Go3zarvh9ki92/SRPaTfT+PyIjrQgLMSnuNjujcO0GNo9oI8FqqLE2dXQs1Kzhjoz5stnVvVtkw6nynzWmMjkWkjb4WPiFJov3EVXS9NwvJ56XnvMvSrSeGgYx8wc4PdlAZlLtxJNnEbBYDxC9TqKG81WVjUu5OMMLCzt+2fmjelVLXZvc7nEsALg5pFr3tt3cDx4LEKkZ7hd2Fa1xyiW3dtKX1ke+VT8Jv2bFFqc9ly0R+Sp/HzZnU2r+Z2HOqyevYSMjFjeG13En0iOsAOA5mwKm3DWNE9MU43at8bNzfX6dD9Ft+uqnST3NU9DIfJTkN7Gy7mnx80/J5LNKerLqZ405ZctR5SK96Piunu395amnUBfh9S0b+ic75vW+5SavMZWNGzUbum3x89hQ2jOHx1FVFDK8sZI7LmFrgkHKBfZtdYeKhpZaRebytOjQlUgstdHn4Fnfghpv1ib1M/kt/4frfgVr/Mdb9C8TXxavsLc4sbiF3tJaW54cwINiCN+9eVSg3jW8jfLTN7GKk6Ox9OGTvFKQQ4ZLE0kiOkfGCd5DYS0E+pb5LFPHUcOjUdS9jN9M0+9lI6Ce+FL8a1RIc5F20n+Uqdh0Wp588OedYvvlU/DH1GqBPnsv8Aoj8nT7Pmy79E3AUFKTsAp4fs2qXS5i7Cl3226qfufmyptZOmhq39BA7/AIdh2kf3rhxP7A4Djv5WjVKmu9m4tWiNGfh48rUXvvwXrx7uJt9V2hObLWVLervhYRv5SEcuXPfyv7pU8+8yJprSmM29J/ufy9e7iWypRVSsteH4qm+HJ9VqjXHQWX2b/iVOxHnUf+LqvhR+x6W/SZ9pOfT7H8iD6woCzEakHi/N4Oa1w9q0z57O1oqSlZ02uHk8Eu0d1aUtVTQziok8owOIAZYO3OA2cHAjwWyFHWink5N3pyvQrSp6i2Pr3dHgfWv1b4dAWiaudGXXy53RNva17XHaEdGMd8vI809N3dVN06Wcb8ZZlU2rCkLbx1khaeLeiI9YCz+HT/m8jVPT1dPEqaz8SIa1cOMOISO/Nla2UeIyu8czSfELxVWJs6+hK3KWiXTHZ814M1OhmKilrYZSbNDsr+WRwyuJ7gb+C8xlqyTJWkbfl7acFvxs7Vt+h0ep587PhW1TIo3ySGzGNc9x32a0XOzjsCw2kss906cqk1CO9vCOftOsfZXVRmja5rMrWNzWzEC5uQCQNpPFQZy1pZL9oyzla0OTk8vOT1oDpDHQ1XSytc5hY6M5bZhctIIBIvtaOPFIS1ZZMaUs5XdDUg8POdv31lvabYa2vw9xi6xytniPMgZhb4TSR8pSqq14ZRUtHV3aXa19m3Evvqe05+UPJfi+9CKJmH4aHy9XquqJTbaLi9rcw0NFuYUumtSGX2lD0jVleXjjDbt1V99pUWm+Osrat00bXNZla1odbNZo3mxIG0nio05a0slt0baStaCpyeWffV/pDHQ1Rlla5zHRujOWxIuWuBsSL+b9KQlqyyzxpSznd0NSDWU87fj6nQFNO2RjXsN2uaHNPNpFwfUVOTztKFOLhJxlvR9Fk8nOmnOLiqrZpGm7M2RnLIzqgjsNi75SgTlrSbPoWjbf8PbRg9+99r9NxnarsO6bEIjbqxB0rvkizf4nNWaSzNGjTVbk7SS6ZbPXwyX6pxRAgCA1GlzSaGqABJMEoAG0k5DuWurzH2EuxaVzTb/UvMpvV1QTNxGnLontAL7kscAPJv4kKJT56LfpatTlZzSknu6VxRYOt/C3TUbXsaXOikBsAScrrtNgO0tPgpFwvdT4HA0DXVO4cZPCkvLb6lbaE4FLJXU7XxPa0SB5JY4CzLvsSRxy28VHgtaSRY9I3cIWs3GSbxjfx2fMtPWtE5+HvDGlxzx7ACT53IKTX5hWNCSUbtOTxsfkQ7U3SSMrJS+N7R0DhdzXAX6SPmFqoc74HX9oKkJW8VFp+9x6mbXW5otNMWVUDS8tb0cjG7XZQS5rgN584g27O23qvB51kRdBX9OknRqPGXlPzXoQbRrTOsoWuihyuaXXySNJyu3HLYggnktEarjsTO3eaMt7pqc8p8U/7mbj2GYpWROraprrNLWtYWkOyuNupGBcNvbadpuN69SU2tdmi1uLK2mrak1t3vPm+PkSLUuXxSVEcjHtztY9pc1wHULgRcjf1x6ivdu/eaIHtDqzhCcWnhtPbxx6Eg1k6GmtY2WC3TxggA2HSM35bncQbkcNpvvuNlanrbVvIGiNJK1k4VOa/B8fUqeixSvw17msdJA4+c1zRY245Xgg99lGUnB78FpqULW9ipSSkuKfzR+yy4hicov0lQ8dUWADW+oBjB27Ey5viIxtbGGzEV4v5sujQPRgUFPkcQ6V5zSOG69rBo7B7STxUylDUW3eU3Sd87urrLZFbvX4lUaw6CZ2I1BbFI4FzbEMcQfJs4gKJU57LVomtTjZwTklv6VxZcmiDCKGlDgQRBGCDvByDYQpdLmLsKfftO5qNfqfmU3p7onJTVThDG50MnlGZWkhoJ2s2DZlP0WUSpDVeOguGjNIwr0FrySktjy9/X8fMtfQPGH1VIOna4Ss8nIHtIzbNj9u/MPpBUqjPWjtKrpO2jb13yb917Vjo6vgVfpnoLUUkpfTse+AnM1zLudHxs+20W9Lu23UadJx7Cz6P0tSuIKNVpS6c7n2dvA+A1j4kIuj6YXtbPkb0lu/dfttftusctLdk9/4JZ6+vq/DOw++hOgs9XK2SoY5lODmcXgh0nHK0HaQeLu/iswpOXYa9I6WpW8HCm05dXR2+hcWkjP+DqQ0f3EoAA//ADdYABS5819hUbR//Ipt/qXmUfoRQTNr6YuikAErbkscAO8kKFDnIuukq1N2tRKS3cUdBroFBKC1g0EzsRqS2KQgvFiGOIPUbxAUCpz2XvRVanG0gnJLZxXFk+0ibKMBjawPzmCmaQ0HNazA5pA27rgjvW6eeRXwODaOD0pJyxjWl2dOCoP/AIyo/Qy/Mf8AyUbJbuXpfqXejaHEcV/S1vzp/wCazrPi/EjcjY/ph3RM7R+uxM1VOHyVZYZog4OdPly523zXNrW5rMZPK2vf1mi6pWaoT1YwzqvGyPAmeumne+OmyMc6z33ygm2xvJb7joON7PTjGc9ZpbEfmpWnexlTnY5t3R2zNIvsfuulv0mfaGcZyp6rT2P5GXrN0LfV5Z6cAzMblcy9s7Bci3DMLnvB7As1qbfvI1aH0nG3zSq817nwfoyuMH0mxDDbxNuwXuYpWGwPMB1iD3KOpuG54LDcWNre4m9vWn9o8vGIYtOHZXSv824baNjd9ifNaNvHf2lPem+JlO10fSxlRXi/my6tEdGo6KmbDsc65e91t7za9r8AAB4KZTpqEcFNvr2d1WdTctyXUaDW/ghmpROwXfAST8W6wd6iGnuBXivHK1uBP0DdclX5N7pefR6FJqKXQvTVdpIKqmETz5aABpvvczcx3bsFj2i/FS6M8rD6Cj6asuQra8V7svB9K9Pob7S6Jz6Kpaxpc50MgDWgkklpAAA2kr1VWYPHAgWMlG5puTwlJeZQX9mq/wDU6n9zL/SomrLgy+/jrb+rH/kvUf2ar/1Op/cy/wBKasuD7h+Otv6sf+S9ToDReJzKOma9pa5sEQLSCCCGNBBB3EKZT5q7Cg3slK5qNPKcn5kAqNV0jq4yB0fuUy9IW3dnyE5nMy5bWvdu/dZaHQet1Hejp6KtdTD18Yz0Z3Z3/HdvJ3phC59DUsY0ucYngNaCSTbYABtJW6qm4NI4dhJRuacpPCyig/7NV/6nU/uZf6VE1ZcGXz8dbf1Y/wDJeo/s1X/qdT+5l/pTVlwfcPx1t/Vj/wAl6nQmj0ZbS07XAtcIYgQRYghjQQQdxCmw5qPn91JSrza/U/Mj2s3SQUlKWMPlpgWN5tb+e/s2Gw7SORWutPVWFvZ0ND2X4ivrSXux2vr4L16ih1EL0XTqdwQxUzqh4s6c9W/6NtwPWS49oyqTQjs1uJTNP3XKVlSW6Pm/T1LAUg4IQBAEAQBAEAQBAEB5yC97C/PihnLxg9IYCAID8c0HeL96GU2twAtuQwfqAIAgCAIAgPPRi97C/O21DOXjB6QwEAQBAEAQBAEAQBAEAQHlzAd4B70Mptbj9AQwfqA8yxhwLXAFpBBB3EHYQUMptPK3nPGm2jjqGpdHt6J13RO5svuv6Tdx8DxUCcNR4PoGjb1XdFS/mWxrr+v06DXYFi8tJMyaE2c07uDm8Wu5g/67wsJtPKJFzbQuKbpz3Pw60dB6M6QQ10IlhO3c9h85juR+48VNhNTWUUC8s6lrU1J/B8Tbr2RQgCAIAgCAIDVaR49DRQmWY9jWjznu4NaPv4LxOagsslWlpUuampBdr4HPmkGMy1k7ppT1nbAODWjc1vYPpJJ4qE25PLL9a20LakqcOjx6zM0M0ddXVLYxcRjrSO9Fg4X9I7h6+BWYx1ng06RvY2tFz6ehdf06TomCJrGtawANaA0AbgALADssp62Hz6UnJuT3s9oYCAIAgCAIAgCAIAgCAIAgCAIAgCAIAgCAIAgCAIAgCAIAgCAIAgCAIAgCAIAgCAIDTaV6PRV0Bik2O3sfa5Y/ge0cCOI8CPFSCmsEyyvJ2tVVI/FcV97jn3GsJmpZXQztyvb6nDg5p4tPP7wVCaaeGX63uKdxTVSm8p+HUz9wTGJ6SUSwPLXDf6Lh6LhxH+xYom08oxc21O4hqVFleXWi5dFNY1LVAMmIgm3Wceo4/sOPPkdu3ZdSoVk9j2FPvtC1qGZQ96Piu1fNeBNQVuOMEAQBAEBDdKdYlLSgsiInm3ZWHqNP7bxs2chc9y0zrRWxbWdiy0NXuMSl7seL3vsXz3FM47jc9ZKZah+Z24Dc1o9Fo4D/AGblRW3J5Zcba1pW0NSmseb7T54PhU1VK2GBuZ7vUBxc48GjmiTbwjNxcU6FN1Kjwl94R0Dolo5FQQCJnWcetI/i9/3AbgOHeSTNpwUFgoV9ezu6uvLd0LgvvebteyEEAQBAEAQBAEAQBAEAQBAEAQBAEAQBAEAQBAEAQBAEAQBAEAQBAEAQBAEAQBAEAQBAEBptJ9GqeujyTN6wvkePPYTyPLmDsPgCvE4Ka2kyzvatrPWpvtXQ/viUfpTohVULvKNzRX6srQch5ZvRd2HwJUOcHDeXWy0lRu17rxLg9/1I+vJ0Dd4NpZW0thDO4NH5jrOZbkGuvbwsvUZSjuZCuNHW1fbOCzx3Pw+ZLKPW7UgeVp4n9rS5ntzLYq8uCOTU9nKT5k2u3D9DN/DF/wAl/wB//wBSz+IfDx+hq/y1/wCX/r9TDrNbtQR5KniZ2uc5/syrDry6EjbT9nKS582+zC9SJ4zpdXVQImndkP5jbMZbkQ21x33WuUpS3s6tvo62obYQWeL2vx+Ro15JxvtF9Eqqud5JuWMHrSuuGDnb0ndg8bb16jFy3EC90jRtV77y+hdP0Lw0W0Yp6CPJCLuNs8h8557eQ5Abu+5MyFNQWwpN7fVbuetPd0LoX3xN2vZDCAIAgCAIAgCAIAgCAIAgCAIAgCAIAgCAIAgCAIAgCAIAgCAIAgCAIAgCAIAgCAIAgCAIAgPMsbXAtcAWkWIIuCORB3oZTaeUQTSDVdSTEupyad54AZoz8km48CB2LRKgnzdh3LXT1elsqLWXc+/1IHimrbEYT1Y2zN5xuH1XWdfuBWl0proO7R05aVN71X1r5rKI7UYNVR/jKeZvwo3j2ha9q6DoQuqM+bOL+KMLKb2sb8kN2VvM2nwepk/F08zvgxvPsCbX0GmdzRhzppfFEhwzVtiM3nRtibzkcB/C27vWAvapTfQc+tpu0p7paz6l64RPNH9VtLCQ6ocZ3jgRlj+aDc+Jt2LdGgv5tpwrrT1ersprVXe+/wC+0ncMTWNDWNDWgWAAAAHIAbgpBw5ScnlvLPaG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5008" y="5643578"/>
            <a:ext cx="189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Conceitos sobre Smart Grid </a:t>
            </a:r>
            <a:r>
              <a:rPr sz="20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Autofit/>
          </a:bodyPr>
          <a:lstStyle/>
          <a:p>
            <a:r>
              <a:rPr sz="2800" b="1" i="1" smtClean="0"/>
              <a:t>Smart grid </a:t>
            </a:r>
            <a:r>
              <a:rPr sz="2000" smtClean="0"/>
              <a:t>[1]</a:t>
            </a:r>
            <a:r>
              <a:rPr sz="1600" i="1" smtClean="0"/>
              <a:t>:</a:t>
            </a:r>
            <a:endParaRPr sz="2000" i="1" smtClean="0"/>
          </a:p>
          <a:p>
            <a:pPr lvl="1"/>
            <a:r>
              <a:rPr sz="2000" i="1" smtClean="0"/>
              <a:t>"</a:t>
            </a:r>
            <a:r>
              <a:rPr sz="2000" i="1" smtClean="0">
                <a:solidFill>
                  <a:srgbClr val="FF0000"/>
                </a:solidFill>
              </a:rPr>
              <a:t>R</a:t>
            </a:r>
            <a:r>
              <a:rPr sz="2000" smtClean="0">
                <a:solidFill>
                  <a:srgbClr val="FF0000"/>
                </a:solidFill>
              </a:rPr>
              <a:t>ede inteligente</a:t>
            </a:r>
            <a:r>
              <a:rPr sz="2000" smtClean="0"/>
              <a:t>, ... aplicação de tecnologia da informação para o sistema elétrico de potência (SEP), integrada aos sistemas de comunicação e infraestrutura de rede automatizada."</a:t>
            </a:r>
          </a:p>
          <a:p>
            <a:pPr lvl="1"/>
            <a:r>
              <a:rPr sz="2000" smtClean="0"/>
              <a:t>"Especificamente, envolve a instalação de sensores nas linhas da rede de energia elétrica, ... comunicação confiável em duas vias com ampla cobertura com os diversos dispositivos e automação dos ativos."</a:t>
            </a:r>
          </a:p>
          <a:p>
            <a:pPr lvl="1"/>
            <a:r>
              <a:rPr sz="2000" smtClean="0"/>
              <a:t>"Esses sensores são embutidos com chips que detectam informações sobre a operação e desempenho da rede - parâmetros, tais como tensão e corrente. Os sensores, então, analisam essas informações para determinar o que é significativo - por exemplo, está com tensão muito alta ou muito baixa."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Conceitos sobre Smart Grid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800" b="1" i="1" smtClean="0"/>
              <a:t>Smart grid </a:t>
            </a:r>
            <a:r>
              <a:rPr sz="2000" smtClean="0"/>
              <a:t>[3]</a:t>
            </a:r>
            <a:r>
              <a:rPr sz="2000" i="1" smtClean="0"/>
              <a:t>:</a:t>
            </a:r>
          </a:p>
          <a:p>
            <a:pPr lvl="1"/>
            <a:r>
              <a:rPr sz="2600" i="1" smtClean="0"/>
              <a:t>" </a:t>
            </a:r>
            <a:r>
              <a:rPr sz="2600" smtClean="0"/>
              <a:t>... o U.S. </a:t>
            </a:r>
            <a:r>
              <a:rPr sz="2600" i="1" smtClean="0"/>
              <a:t>Department of Energy </a:t>
            </a:r>
            <a:r>
              <a:rPr sz="2600" smtClean="0"/>
              <a:t>foi feliz em sua definição ao afirmar que Smart Grid não é uma “coisa”, mas </a:t>
            </a:r>
            <a:r>
              <a:rPr sz="2600" smtClean="0">
                <a:solidFill>
                  <a:srgbClr val="FF0000"/>
                </a:solidFill>
              </a:rPr>
              <a:t>uma visão a ser completada e que deve ser construída de acordo com as necessidades do mercado</a:t>
            </a:r>
            <a:r>
              <a:rPr sz="2600" smtClean="0"/>
              <a:t> no qual será implantado e </a:t>
            </a:r>
            <a:r>
              <a:rPr sz="2600" smtClean="0">
                <a:solidFill>
                  <a:srgbClr val="FF0000"/>
                </a:solidFill>
              </a:rPr>
              <a:t>tomando em conta múltiplas perspectivas, tais como tecnológica, ambiental, socioeconômica e político-regulatória</a:t>
            </a:r>
            <a:r>
              <a:rPr sz="2600" smtClean="0"/>
              <a:t>."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Conceitos sobre Smart Grid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Desejos de consumo.</a:t>
            </a:r>
          </a:p>
          <a:p>
            <a:pPr lvl="1"/>
            <a:r>
              <a:rPr sz="3400" b="1" smtClean="0"/>
              <a:t>Mulheres.</a:t>
            </a:r>
            <a:endParaRPr lang="pt-BR" sz="3400" b="1" dirty="0" smtClean="0"/>
          </a:p>
          <a:p>
            <a:pPr lvl="1"/>
            <a:r>
              <a:rPr sz="2400" smtClean="0">
                <a:hlinkClick r:id="rId3"/>
              </a:rPr>
              <a:t>http://opiniaoenoticia.com.br/economia/veja-os-desejos-de-consumo-das-mulheres-da-nova-classe-media/</a:t>
            </a:r>
            <a:endParaRPr sz="2400" smtClean="0"/>
          </a:p>
          <a:p>
            <a:pPr lvl="1">
              <a:buNone/>
            </a:pPr>
            <a:endParaRPr sz="2400" smtClean="0"/>
          </a:p>
          <a:p>
            <a:pPr lvl="1" algn="l"/>
            <a:r>
              <a:rPr sz="3400" b="1" smtClean="0"/>
              <a:t>Homens.</a:t>
            </a:r>
          </a:p>
          <a:p>
            <a:pPr lvl="1"/>
            <a:r>
              <a:rPr smtClean="0"/>
              <a:t>Do total dos </a:t>
            </a:r>
            <a:r>
              <a:rPr smtClean="0"/>
              <a:t>entrevistados:</a:t>
            </a:r>
          </a:p>
          <a:p>
            <a:pPr lvl="2"/>
            <a:r>
              <a:rPr smtClean="0"/>
              <a:t>11</a:t>
            </a:r>
            <a:r>
              <a:rPr smtClean="0"/>
              <a:t>% têm intenção de comprar </a:t>
            </a:r>
            <a:r>
              <a:rPr smtClean="0">
                <a:solidFill>
                  <a:srgbClr val="FF0000"/>
                </a:solidFill>
              </a:rPr>
              <a:t>produtos eletroeletrônicos</a:t>
            </a:r>
            <a:r>
              <a:rPr smtClean="0"/>
              <a:t>.</a:t>
            </a:r>
          </a:p>
          <a:p>
            <a:pPr lvl="2"/>
            <a:r>
              <a:rPr smtClean="0"/>
              <a:t>19</a:t>
            </a:r>
            <a:r>
              <a:rPr smtClean="0"/>
              <a:t>% </a:t>
            </a:r>
            <a:r>
              <a:rPr smtClean="0"/>
              <a:t>pretendem </a:t>
            </a:r>
            <a:r>
              <a:rPr smtClean="0">
                <a:solidFill>
                  <a:srgbClr val="FF0000"/>
                </a:solidFill>
              </a:rPr>
              <a:t>trocar de telefone celular </a:t>
            </a:r>
            <a:r>
              <a:rPr smtClean="0"/>
              <a:t>nos próximos três meses. </a:t>
            </a:r>
            <a:endParaRPr smtClean="0"/>
          </a:p>
          <a:p>
            <a:pPr lvl="2"/>
            <a:r>
              <a:rPr smtClean="0"/>
              <a:t>6</a:t>
            </a:r>
            <a:r>
              <a:rPr smtClean="0"/>
              <a:t>% </a:t>
            </a:r>
            <a:r>
              <a:rPr smtClean="0"/>
              <a:t>pretendem </a:t>
            </a:r>
            <a:r>
              <a:rPr smtClean="0"/>
              <a:t>comprar </a:t>
            </a:r>
            <a:r>
              <a:rPr smtClean="0">
                <a:solidFill>
                  <a:srgbClr val="FF0000"/>
                </a:solidFill>
              </a:rPr>
              <a:t>televisões de plasma</a:t>
            </a:r>
            <a:r>
              <a:rPr smtClean="0"/>
              <a:t>, LCD, LED ou </a:t>
            </a:r>
            <a:r>
              <a:rPr smtClean="0"/>
              <a:t>3D.</a:t>
            </a:r>
          </a:p>
          <a:p>
            <a:pPr lvl="2"/>
            <a:r>
              <a:rPr smtClean="0"/>
              <a:t>5</a:t>
            </a:r>
            <a:r>
              <a:rPr smtClean="0"/>
              <a:t>% têm intenção de comprar </a:t>
            </a:r>
            <a:r>
              <a:rPr smtClean="0">
                <a:solidFill>
                  <a:srgbClr val="FF0000"/>
                </a:solidFill>
              </a:rPr>
              <a:t>microcomputadores, notebooks</a:t>
            </a:r>
            <a:r>
              <a:rPr smtClean="0"/>
              <a:t>, </a:t>
            </a:r>
            <a:r>
              <a:rPr smtClean="0">
                <a:solidFill>
                  <a:srgbClr val="FF0000"/>
                </a:solidFill>
              </a:rPr>
              <a:t>netbooks</a:t>
            </a:r>
            <a:r>
              <a:rPr smtClean="0"/>
              <a:t> e </a:t>
            </a:r>
            <a:r>
              <a:rPr smtClean="0">
                <a:solidFill>
                  <a:srgbClr val="FF0000"/>
                </a:solidFill>
              </a:rPr>
              <a:t>tablets</a:t>
            </a:r>
            <a:r>
              <a:rPr smtClean="0"/>
              <a:t>.</a:t>
            </a:r>
          </a:p>
          <a:p>
            <a:pPr lvl="1">
              <a:buNone/>
            </a:pPr>
            <a:endParaRPr sz="3400" dirty="0"/>
          </a:p>
        </p:txBody>
      </p:sp>
      <p:pic>
        <p:nvPicPr>
          <p:cNvPr id="65540" name="Picture 4" descr="http://i0.statig.com.br/bancodeimagens/1a/d9/e0/1ad9e0v6oqfwxulvk1v1td9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3214710" cy="321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5542" name="Picture 6" descr="http://blogtodaoferta.com.br/wp-content/uploads/2012/05/son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786058"/>
            <a:ext cx="490336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500034" y="785794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Desejos de consumo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0" name="Seta para a esquerda 9">
            <a:hlinkClick r:id="rId6" action="ppaction://hlinksldjump"/>
          </p:cNvPr>
          <p:cNvSpPr/>
          <p:nvPr/>
        </p:nvSpPr>
        <p:spPr>
          <a:xfrm>
            <a:off x="8072462" y="2643182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Anseios da sociedade brasileira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Redução nas tarifas de energia elétrica.</a:t>
            </a:r>
          </a:p>
          <a:p>
            <a:r>
              <a:rPr lang="pt-BR" dirty="0" smtClean="0"/>
              <a:t>Qualidade do serviço evitando </a:t>
            </a:r>
            <a:r>
              <a:rPr smtClean="0"/>
              <a:t> falhas no fornecimento de energia elétrica.</a:t>
            </a:r>
          </a:p>
          <a:p>
            <a:endParaRPr smtClean="0"/>
          </a:p>
          <a:p>
            <a:endParaRPr lang="pt-BR" dirty="0"/>
          </a:p>
        </p:txBody>
      </p:sp>
      <p:pic>
        <p:nvPicPr>
          <p:cNvPr id="71682" name="Picture 2" descr="http://www.novavidacaxias.com.br/wp-content/uploads/2009/04/duvidas-dilemas-louvor-adora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3"/>
            <a:ext cx="4429124" cy="6107901"/>
          </a:xfrm>
          <a:prstGeom prst="rect">
            <a:avLst/>
          </a:prstGeom>
          <a:noFill/>
        </p:spPr>
      </p:pic>
      <p:pic>
        <p:nvPicPr>
          <p:cNvPr id="6" name="Picture 2" descr="http://www.novavidacaxias.com.br/wp-content/uploads/2009/04/duvidas-dilemas-louvor-adora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50099"/>
            <a:ext cx="4714876" cy="6107901"/>
          </a:xfrm>
          <a:prstGeom prst="rect">
            <a:avLst/>
          </a:prstGeom>
          <a:noFill/>
        </p:spPr>
      </p:pic>
      <p:pic>
        <p:nvPicPr>
          <p:cNvPr id="71684" name="Picture 4" descr="http://3.bp.blogspot.com/-JWhSOtHZFBc/TdMlcVNi1jI/AAAAAAAAAUg/leayhAy4Cc0/s1600/godot.jpg"/>
          <p:cNvPicPr>
            <a:picLocks noChangeAspect="1" noChangeArrowheads="1"/>
          </p:cNvPicPr>
          <p:nvPr/>
        </p:nvPicPr>
        <p:blipFill>
          <a:blip r:embed="rId4"/>
          <a:srcRect l="12058" t="4373" r="20417"/>
          <a:stretch>
            <a:fillRect/>
          </a:stretch>
        </p:blipFill>
        <p:spPr bwMode="auto">
          <a:xfrm>
            <a:off x="3500430" y="2285992"/>
            <a:ext cx="2000264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4000560" y="2786058"/>
            <a:ext cx="37625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err="1" smtClean="0">
                <a:ln/>
                <a:solidFill>
                  <a:schemeClr val="accent3"/>
                </a:solidFill>
                <a:effectLst/>
              </a:rPr>
              <a:t>Smart</a:t>
            </a:r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pt-BR" sz="5400" b="1" cap="none" spc="0" dirty="0" err="1" smtClean="0">
                <a:ln/>
                <a:solidFill>
                  <a:schemeClr val="accent3"/>
                </a:solidFill>
                <a:effectLst/>
              </a:rPr>
              <a:t>Grid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917 C 0.00868 -0.01759 0.01649 -0.01643 0.02812 -0.0125 C 0.04375 -0.01319 0.05937 -0.01273 0.075 -0.01458 C 0.07691 -0.01481 0.07795 -0.01782 0.07969 -0.01875 C 0.08611 -0.02268 0.09028 -0.02315 0.09687 -0.025 C 0.10851 -0.03264 0.12066 -0.03634 0.13281 -0.04167 C 0.13837 -0.04907 0.14132 -0.05555 0.14844 -0.06042 C 0.1533 -0.07014 0.16128 -0.08287 0.16875 -0.08958 C 0.17587 -0.10509 0.17153 -0.09722 0.18281 -0.1125 C 0.19062 -0.12292 0.19757 -0.13819 0.20469 -0.15 C 0.22066 -0.17662 0.21545 -0.16342 0.22812 -0.17917 C 0.23403 -0.18657 0.24253 -0.20162 0.25 -0.20833 C 0.25347 -0.22222 0.27083 -0.23819 0.28125 -0.24167 C 0.28698 -0.24722 0.29201 -0.2544 0.29844 -0.25833 C 0.30139 -0.26018 0.30781 -0.2625 0.30781 -0.26227 C 0.31701 -0.2618 0.32674 -0.26273 0.33594 -0.26042 C 0.33819 -0.25995 0.33924 -0.25648 0.34062 -0.25417 C 0.3467 -0.24444 0.34635 -0.23125 0.35156 -0.22083 C 0.3526 -0.21134 0.35434 -0.20301 0.35625 -0.19375 C 0.35486 -0.15787 0.3533 -0.14097 0.35625 -0.10417 C 0.35694 -0.0956 0.36076 -0.0838 0.3625 -0.075 C 0.36302 -0.06805 0.36302 -0.06111 0.36406 -0.05417 C 0.36458 -0.05046 0.36649 -0.04745 0.36719 -0.04375 C 0.36927 -0.03148 0.36962 -0.01875 0.37187 -0.00625 C 0.37448 0.02593 0.37604 0.05116 0.39062 0.07708 C 0.39271 0.08519 0.39601 0.09236 0.39844 0.1 C 0.40035 0.10602 0.40156 0.1125 0.40312 0.11875 C 0.40677 0.13357 0.4151 0.14815 0.42187 0.16042 C 0.42899 0.17315 0.43021 0.17917 0.4375 0.18958 C 0.44618 0.20208 0.45694 0.21829 0.46719 0.22917 C 0.47517 0.23773 0.48559 0.24352 0.49219 0.25417 C 0.51059 0.28357 0.53108 0.3088 0.55312 0.33333 C 0.5625 0.34375 0.57014 0.35509 0.58125 0.3625 C 0.58785 0.3757 0.58038 0.36343 0.58906 0.37083 C 0.5934 0.37454 0.5967 0.38125 0.60156 0.38333 C 0.60312 0.38403 0.60486 0.38449 0.60625 0.38542 C 0.61389 0.39051 0.6184 0.39722 0.62656 0.4 C 0.64028 0.41227 0.65521 0.41551 0.67031 0.42292 C 0.68177 0.42847 0.69271 0.43426 0.70469 0.4375 C 0.73542 0.45509 0.76858 0.46042 0.80156 0.4625 C 0.8158 0.46458 0.82396 0.46968 0.8375 0.47292 C 0.85191 0.47616 0.86805 0.47662 0.88281 0.47917 C 0.91146 0.47847 0.9401 0.47894 0.96875 0.47708 C 0.97205 0.47685 0.97483 0.47384 0.97812 0.47292 C 1.00087 0.46667 1.02396 0.46065 1.04687 0.45625 C 1.06128 0.44792 1.07587 0.44352 1.09062 0.43542 C 1.0993 0.43056 1.10885 0.4206 1.11562 0.41458 C 1.12517 0.40602 1.13507 0.4 1.14375 0.38958 C 1.16719 0.36158 1.1309 0.40255 1.1625 0.36042 C 1.16562 0.35625 1.16927 0.35255 1.17187 0.34792 C 1.17621 0.34028 1.17882 0.33102 1.18281 0.32292 C 1.18524 0.30972 1.19149 0.3 1.19531 0.2875 C 1.20035 0.2706 1.2033 0.25255 1.20781 0.23542 C 1.21215 0.21921 1.21753 0.20347 1.22187 0.1875 C 1.22934 0.15926 1.23125 0.1294 1.23437 0.1 C 1.23264 0.04954 1.23212 -0.00185 1.22812 -0.05208 C 1.22535 -0.08796 1.21632 -0.1243 1.20781 -0.15833 C 1.20729 -0.16597 1.20868 -0.1743 1.20625 -0.18125 C 1.20365 -0.18842 1.1974 -0.19167 1.19375 -0.19792 C 1.1868 -0.20949 1.18194 -0.22245 1.17187 -0.22917 C 1.1658 -0.24537 1.15399 -0.24074 1.14375 -0.25 C 1.10937 -0.28055 1.08611 -0.27523 1.04219 -0.27708 C 0.98246 -0.27523 0.92465 -0.26829 0.86562 -0.26042 C 0.85417 -0.25648 0.84271 -0.25185 0.83125 -0.24792 C 0.81701 -0.24305 0.80191 -0.24143 0.7875 -0.2375 C 0.78125 -0.23588 0.775 -0.22963 0.76875 -0.22917 C 0.76198 -0.2287 0.75521 -0.22917 0.74844 -0.22917 " pathEditMode="relative" rAng="0" ptsTypes="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Anseios da sociedade brasileira </a:t>
            </a:r>
            <a:r>
              <a:rPr sz="20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smtClean="0"/>
              <a:t>Então um "smart grid" na essência da sua melhor definição deve possuir as características e trazer os benefícios indicados a seguir:</a:t>
            </a:r>
          </a:p>
          <a:p>
            <a:pPr lvl="1"/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sz="2400" smtClean="0"/>
              <a:t>conomia;</a:t>
            </a:r>
          </a:p>
          <a:p>
            <a:pPr lvl="1"/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2400" smtClean="0"/>
              <a:t>egurança e qualidade para o usuário;</a:t>
            </a:r>
          </a:p>
          <a:p>
            <a:pPr lvl="1"/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2400" smtClean="0"/>
              <a:t>ransparência no valor pago com informações cristalinas para os usuários;</a:t>
            </a:r>
          </a:p>
          <a:p>
            <a:pPr lvl="1"/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2400" smtClean="0"/>
              <a:t>lta disponibilidade; e</a:t>
            </a:r>
          </a:p>
          <a:p>
            <a:pPr lvl="1"/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2400" smtClean="0"/>
              <a:t>esejo de consumo.</a:t>
            </a:r>
          </a:p>
          <a:p>
            <a:pPr lvl="1"/>
            <a:endParaRPr sz="2400" smtClean="0"/>
          </a:p>
          <a:p>
            <a:endParaRPr sz="2800" smtClean="0"/>
          </a:p>
          <a:p>
            <a:endParaRPr lang="pt-BR" sz="28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357818" y="5143512"/>
            <a:ext cx="248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ESTAD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Pragmatismo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smtClean="0"/>
              <a:t>Ser partidário do </a:t>
            </a:r>
            <a:r>
              <a:rPr b="1" smtClean="0"/>
              <a:t>pragmatismo</a:t>
            </a:r>
            <a:r>
              <a:rPr smtClean="0"/>
              <a:t> é ser prático, ser realista. Aquele que não faz rodeio, que tem seus objetivos bem definidos, que considera o valor prático como critério da verdade.</a:t>
            </a:r>
          </a:p>
          <a:p>
            <a:r>
              <a:rPr b="1" smtClean="0"/>
              <a:t>Ser pragmático</a:t>
            </a:r>
            <a:r>
              <a:rPr smtClean="0"/>
              <a:t> é ter seus objetivos bem definidos, é fugir do improviso, é se basear no conceito de que as ideias e atos só são verdadeiros se servirem para a solução imediata de seus problemas.</a:t>
            </a:r>
          </a:p>
          <a:p>
            <a:r>
              <a:rPr smtClean="0"/>
              <a:t>O pragmatismo é uma doutrina filosófica que se baseia na </a:t>
            </a:r>
            <a:r>
              <a:rPr b="1" smtClean="0">
                <a:solidFill>
                  <a:srgbClr val="FF0000"/>
                </a:solidFill>
              </a:rPr>
              <a:t>verdade do valor prático</a:t>
            </a:r>
            <a:r>
              <a:rPr smtClean="0"/>
              <a:t>.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Pragmatismo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dirty="0" smtClean="0"/>
              <a:t>conomia com o uso de painéis solares.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5922" t="16601" r="18741" b="14063"/>
          <a:stretch>
            <a:fillRect/>
          </a:stretch>
        </p:blipFill>
        <p:spPr bwMode="auto">
          <a:xfrm>
            <a:off x="290046" y="1175020"/>
            <a:ext cx="8501122" cy="50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29844" y="801812"/>
            <a:ext cx="3023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600" b="1" cap="none" spc="0" dirty="0" smtClean="0">
                <a:ln/>
                <a:solidFill>
                  <a:schemeClr val="accent3"/>
                </a:solidFill>
                <a:effectLst/>
              </a:rPr>
              <a:t>Economia. </a:t>
            </a:r>
            <a:r>
              <a:rPr lang="pt-BR" sz="2400" b="1" cap="none" spc="0" dirty="0" smtClean="0">
                <a:ln/>
                <a:solidFill>
                  <a:schemeClr val="accent3"/>
                </a:solidFill>
                <a:effectLst/>
              </a:rPr>
              <a:t>[6]</a:t>
            </a:r>
            <a:endParaRPr lang="pt-B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Pragmatismo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dirty="0" smtClean="0"/>
              <a:t>conomia.</a:t>
            </a:r>
          </a:p>
          <a:p>
            <a:pPr lvl="1"/>
            <a:r>
              <a:rPr smtClean="0"/>
              <a:t>Mudança comportamental.</a:t>
            </a:r>
          </a:p>
          <a:p>
            <a:pPr lvl="1"/>
            <a:r>
              <a:rPr smtClean="0"/>
              <a:t>Economia a ser gerada pela reeducação.</a:t>
            </a:r>
          </a:p>
          <a:p>
            <a:pPr lvl="1"/>
            <a:r>
              <a:rPr smtClean="0"/>
              <a:t>Exige a disponibilização da informação de modo acessível, customizada e inteligível.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6471" t="24414" r="22035" b="13086"/>
          <a:stretch>
            <a:fillRect/>
          </a:stretch>
        </p:blipFill>
        <p:spPr bwMode="auto">
          <a:xfrm>
            <a:off x="214282" y="1428736"/>
            <a:ext cx="857256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546321" y="815667"/>
            <a:ext cx="3023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600" b="1" cap="none" spc="0" dirty="0" smtClean="0">
                <a:ln/>
                <a:solidFill>
                  <a:schemeClr val="accent3"/>
                </a:solidFill>
                <a:effectLst/>
              </a:rPr>
              <a:t>Economia. </a:t>
            </a:r>
            <a:r>
              <a:rPr lang="pt-BR" sz="2400" b="1" cap="none" spc="0" dirty="0" smtClean="0">
                <a:ln/>
                <a:solidFill>
                  <a:schemeClr val="accent3"/>
                </a:solidFill>
                <a:effectLst/>
              </a:rPr>
              <a:t>[7]</a:t>
            </a:r>
            <a:endParaRPr lang="pt-B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14282" y="1457310"/>
            <a:ext cx="8571600" cy="4572000"/>
            <a:chOff x="214282" y="1457310"/>
            <a:chExt cx="8571600" cy="4572000"/>
          </a:xfrm>
        </p:grpSpPr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4"/>
            <a:srcRect l="17570" t="32988" r="19253" b="14844"/>
            <a:stretch>
              <a:fillRect/>
            </a:stretch>
          </p:blipFill>
          <p:spPr bwMode="auto">
            <a:xfrm>
              <a:off x="214282" y="1457310"/>
              <a:ext cx="85716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ângulo 8"/>
            <p:cNvSpPr/>
            <p:nvPr/>
          </p:nvSpPr>
          <p:spPr>
            <a:xfrm>
              <a:off x="5286380" y="5429264"/>
              <a:ext cx="2357454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5"/>
            <a:ext cx="8572560" cy="478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886" y="2656876"/>
            <a:ext cx="3251766" cy="24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Pragmatismo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mtClean="0"/>
              <a:t>egurança e qualidade para o usuário.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7" name="Picture 2" descr="http://www.embarcados.com.br/wp-content/uploads/2013/12/Grafico_Cemig_GD_2010422172019.jpg"/>
          <p:cNvPicPr>
            <a:picLocks noChangeAspect="1" noChangeArrowheads="1"/>
          </p:cNvPicPr>
          <p:nvPr/>
        </p:nvPicPr>
        <p:blipFill>
          <a:blip r:embed="rId3"/>
          <a:srcRect b="3509"/>
          <a:stretch>
            <a:fillRect/>
          </a:stretch>
        </p:blipFill>
        <p:spPr bwMode="auto">
          <a:xfrm>
            <a:off x="212119" y="1452120"/>
            <a:ext cx="8715436" cy="4760799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0034" y="857232"/>
            <a:ext cx="8196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/>
                <a:solidFill>
                  <a:schemeClr val="accent3"/>
                </a:solidFill>
              </a:rPr>
              <a:t>Segurança e qualidade para o usuário. </a:t>
            </a:r>
            <a:r>
              <a:rPr lang="pt-BR" sz="2000" b="1" dirty="0" smtClean="0">
                <a:ln/>
                <a:solidFill>
                  <a:schemeClr val="accent3"/>
                </a:solidFill>
              </a:rPr>
              <a:t>[8]</a:t>
            </a:r>
            <a:endParaRPr lang="pt-BR" sz="32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Pragmatismo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286280"/>
          </a:xfrm>
        </p:spPr>
        <p:txBody>
          <a:bodyPr/>
          <a:lstStyle/>
          <a:p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mtClean="0"/>
              <a:t>ransparência no valor pago com informações cristalinas para os usuários.</a:t>
            </a:r>
          </a:p>
          <a:p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encontrado na web em consultas simples.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2000244"/>
            <a:ext cx="9144000" cy="2071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586" name="Picture 2" descr="http://d3103come15p5k.cloudfront.net/pics/252/563252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5715000" cy="507205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828780" y="1357296"/>
            <a:ext cx="514353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realidade existe em um café no RJ!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57620" y="2428868"/>
            <a:ext cx="2643206" cy="1285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42910" y="2428868"/>
            <a:ext cx="2838500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Balancete público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 todo o dia!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500430" y="2857496"/>
            <a:ext cx="35719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http://d3103come15p5k.cloudfront.net/pics/252/563252g.jpg"/>
          <p:cNvPicPr>
            <a:picLocks noChangeAspect="1" noChangeArrowheads="1"/>
          </p:cNvPicPr>
          <p:nvPr/>
        </p:nvPicPr>
        <p:blipFill>
          <a:blip r:embed="rId3"/>
          <a:srcRect l="43583" t="25688" r="17676" b="49359"/>
          <a:stretch>
            <a:fillRect/>
          </a:stretch>
        </p:blipFill>
        <p:spPr bwMode="auto">
          <a:xfrm>
            <a:off x="458469" y="1486319"/>
            <a:ext cx="8247662" cy="471490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0" y="857232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chemeClr val="accent3"/>
                </a:solidFill>
              </a:rPr>
              <a:t>Transparência no valor pago com informações cristalinas para os usuários. </a:t>
            </a:r>
            <a:r>
              <a:rPr lang="pt-BR" b="1" dirty="0" smtClean="0">
                <a:ln/>
                <a:solidFill>
                  <a:schemeClr val="accent3"/>
                </a:solidFill>
              </a:rPr>
              <a:t>[9]</a:t>
            </a:r>
            <a:endParaRPr lang="pt-BR" sz="28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Agradecimentos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APTEL</a:t>
            </a:r>
          </a:p>
          <a:p>
            <a:endParaRPr lang="pt-BR" dirty="0" smtClean="0"/>
          </a:p>
          <a:p>
            <a:r>
              <a:rPr smtClean="0"/>
              <a:t>PETROBRAS</a:t>
            </a:r>
          </a:p>
          <a:p>
            <a:endParaRPr smtClean="0"/>
          </a:p>
          <a:p>
            <a:r>
              <a:rPr sz="2400" smtClean="0"/>
              <a:t>Universidade Presbiteriana Mackenzie</a:t>
            </a:r>
            <a:endParaRPr sz="2400" smtClean="0"/>
          </a:p>
        </p:txBody>
      </p:sp>
      <p:pic>
        <p:nvPicPr>
          <p:cNvPr id="6" name="Picture 4" descr="http://ava.iobconcursos.com/_arquivos_fck/petrobra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861108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http://www.aptel.com.br/upload/VI%20Smart%202014/design/logotipo_ap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00174"/>
            <a:ext cx="736363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49154" name="Picture 2" descr="http://mensagens.culturamix.com/blog/wp-content/gallery/divergencias-sao-importantes/divergencias-sao-importantes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394" y="3357562"/>
            <a:ext cx="2931759" cy="278608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6429388" y="2428868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Idéias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72066" y="2428868"/>
            <a:ext cx="3884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b="1" cap="none" spc="0" dirty="0" smtClean="0">
                <a:ln/>
                <a:solidFill>
                  <a:schemeClr val="accent3"/>
                </a:solidFill>
                <a:effectLst/>
              </a:rPr>
              <a:t>Organização</a:t>
            </a:r>
            <a:endParaRPr lang="pt-BR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72198" y="2428868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Clareza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429256" y="2285992"/>
            <a:ext cx="34699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 smtClean="0">
                <a:ln/>
                <a:solidFill>
                  <a:schemeClr val="accent3"/>
                </a:solidFill>
                <a:effectLst/>
              </a:rPr>
              <a:t>Disponibilização</a:t>
            </a:r>
          </a:p>
          <a:p>
            <a:pPr algn="ctr"/>
            <a:r>
              <a:rPr lang="pt-BR" sz="3200" b="1" dirty="0" smtClean="0">
                <a:ln/>
                <a:solidFill>
                  <a:schemeClr val="accent3"/>
                </a:solidFill>
              </a:rPr>
              <a:t>da Apresentação</a:t>
            </a:r>
            <a:endParaRPr lang="pt-B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14884"/>
            <a:ext cx="189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Pragmatismo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mtClean="0"/>
              <a:t>lta disponibilidade.</a:t>
            </a:r>
          </a:p>
          <a:p>
            <a:pPr lvl="1"/>
            <a:r>
              <a:rPr smtClean="0"/>
              <a:t>Há material web, mas nenhum que descreva com casos práticos e economicamente comprovados, um aumento da  disponibilidade do fornecimento de energia, por meio da aplicação do smart grid.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57356" y="857232"/>
            <a:ext cx="4698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/>
                <a:solidFill>
                  <a:schemeClr val="accent3"/>
                </a:solidFill>
              </a:rPr>
              <a:t>Alta disponibilidade.</a:t>
            </a:r>
            <a:endParaRPr lang="pt-B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9634" name="Picture 2" descr="http://nmentors.com.br/web/wp-content/uploads/2013/11/figura-mapeamento-do-uso-energia-residencial-smart-gr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09666"/>
            <a:ext cx="3033257" cy="273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http://www.nmentors.com.br/imagens/figura_visao_smart_gri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699" y="2285992"/>
            <a:ext cx="314327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8" name="Picture 6" descr="http://www.respostassustentaveis.com.br/wp-content/uploads/2012/03/Smart_Grid_to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989" y="2285993"/>
            <a:ext cx="2417990" cy="208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</a:rPr>
              <a:t>Pragmatismo </a:t>
            </a:r>
            <a:r>
              <a:rPr sz="2000" b="1" i="1" smtClean="0">
                <a:ln/>
                <a:solidFill>
                  <a:srgbClr val="002060"/>
                </a:solidFill>
                <a:effectLst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mtClean="0"/>
              <a:t>esejo de consumo.</a:t>
            </a:r>
          </a:p>
          <a:p>
            <a:pPr lvl="1"/>
            <a:r>
              <a:rPr smtClean="0"/>
              <a:t>Compraria um dispositivo smart grid?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57356" y="857232"/>
            <a:ext cx="4698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/>
                <a:solidFill>
                  <a:schemeClr val="accent3"/>
                </a:solidFill>
              </a:rPr>
              <a:t>Desejo de consumo.</a:t>
            </a:r>
            <a:endParaRPr lang="pt-B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682" name="Picture 2" descr="http://www.blue-sol.com/energia-solar/wp-content/uploads/2012/06/smart-g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404" y="2857496"/>
            <a:ext cx="4286250" cy="2857500"/>
          </a:xfrm>
          <a:prstGeom prst="rect">
            <a:avLst/>
          </a:prstGeom>
          <a:noFill/>
        </p:spPr>
      </p:pic>
      <p:pic>
        <p:nvPicPr>
          <p:cNvPr id="71684" name="Picture 4" descr="http://projetonaveuniversal.files.wordpress.com/2013/03/medidor_1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0618" y="3000372"/>
            <a:ext cx="2544654" cy="311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Comentários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6" name="Picture 2" descr="Inteligência na r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14620"/>
            <a:ext cx="3305175" cy="3295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5929322" y="1785926"/>
            <a:ext cx="248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ESTAD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6794500" cy="4505325"/>
        </p:xfrm>
        <a:graphic>
          <a:graphicData uri="http://schemas.openxmlformats.org/drawingml/2006/table">
            <a:tbl>
              <a:tblPr/>
              <a:tblGrid>
                <a:gridCol w="215900"/>
                <a:gridCol w="3505200"/>
                <a:gridCol w="1333500"/>
                <a:gridCol w="1524000"/>
                <a:gridCol w="215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ESTAD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Futuro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200"/>
                        <a:buFont typeface="Segoe Condensed"/>
                        <a:buChar char="●"/>
                      </a:pPr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Condensed"/>
                        </a:rPr>
                        <a:t>E</a:t>
                      </a:r>
                      <a:r>
                        <a:rPr lang="pt-BR" sz="2200" b="0" i="0" u="none" strike="noStrike">
                          <a:solidFill>
                            <a:srgbClr val="002060"/>
                          </a:solidFill>
                          <a:latin typeface="Segoe Condensed"/>
                        </a:rPr>
                        <a:t>conomia.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Segoe Condense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Não 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[10]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200"/>
                        <a:buFont typeface="Segoe Condensed"/>
                        <a:buChar char="●"/>
                      </a:pPr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Condensed"/>
                        </a:rPr>
                        <a:t>S</a:t>
                      </a:r>
                      <a:r>
                        <a:rPr lang="pt-BR" sz="2200" b="0" i="0" u="none" strike="noStrike">
                          <a:solidFill>
                            <a:srgbClr val="002060"/>
                          </a:solidFill>
                          <a:latin typeface="Segoe Condensed"/>
                        </a:rPr>
                        <a:t>egurança e qualidade para o usuário.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Segoe Condense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 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[11]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200"/>
                        <a:buFont typeface="Segoe Condensed"/>
                        <a:buChar char="●"/>
                      </a:pPr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Condensed"/>
                        </a:rPr>
                        <a:t>T</a:t>
                      </a:r>
                      <a:r>
                        <a:rPr lang="pt-BR" sz="2200" b="0" i="0" u="none" strike="noStrike">
                          <a:solidFill>
                            <a:srgbClr val="002060"/>
                          </a:solidFill>
                          <a:latin typeface="Segoe Condensed"/>
                        </a:rPr>
                        <a:t>ransparência no valor pago com informações cristalinas para os usuários.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Segoe Condense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[12]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200"/>
                        <a:buFont typeface="Segoe Condensed"/>
                        <a:buChar char="●"/>
                      </a:pPr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Condensed"/>
                        </a:rPr>
                        <a:t>A</a:t>
                      </a:r>
                      <a:r>
                        <a:rPr lang="pt-BR" sz="2200" b="0" i="0" u="none" strike="noStrike">
                          <a:solidFill>
                            <a:srgbClr val="002060"/>
                          </a:solidFill>
                          <a:latin typeface="Segoe Condensed"/>
                        </a:rPr>
                        <a:t>lta disponibilidade.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Segoe Condense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 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[14]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200"/>
                        <a:buFont typeface="Segoe Condensed"/>
                        <a:buChar char="●"/>
                      </a:pPr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Condensed"/>
                        </a:rPr>
                        <a:t>D</a:t>
                      </a:r>
                      <a:r>
                        <a:rPr lang="pt-BR" sz="2200" b="0" i="0" u="none" strike="noStrike">
                          <a:solidFill>
                            <a:srgbClr val="002060"/>
                          </a:solidFill>
                          <a:latin typeface="Segoe Condensed"/>
                        </a:rPr>
                        <a:t>esejo de consumo.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Segoe Condense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4871607" y="2143116"/>
            <a:ext cx="2857520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871607" y="2714620"/>
            <a:ext cx="2857520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871607" y="3500438"/>
            <a:ext cx="2857520" cy="12144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71607" y="4714884"/>
            <a:ext cx="2857520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871607" y="5286387"/>
            <a:ext cx="2857520" cy="5299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Comentários &amp; Sugestão </a:t>
            </a:r>
            <a:r>
              <a:rPr sz="20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831995"/>
            <a:ext cx="8258204" cy="4525963"/>
          </a:xfrm>
        </p:spPr>
        <p:txBody>
          <a:bodyPr>
            <a:normAutofit fontScale="70000" lnSpcReduction="20000"/>
          </a:bodyPr>
          <a:lstStyle/>
          <a:p>
            <a:r>
              <a:rPr lang="pt-BR" sz="2800" dirty="0" smtClean="0"/>
              <a:t>Mudança </a:t>
            </a:r>
            <a:r>
              <a:rPr lang="pt-BR" sz="2800" dirty="0" smtClean="0"/>
              <a:t>comportamental.</a:t>
            </a:r>
          </a:p>
          <a:p>
            <a:r>
              <a:rPr sz="2800" smtClean="0"/>
              <a:t>Disponibilidade de informações claras.</a:t>
            </a:r>
          </a:p>
          <a:p>
            <a:r>
              <a:rPr sz="2800" smtClean="0"/>
              <a:t>Evolução da política regulatória.</a:t>
            </a:r>
          </a:p>
          <a:p>
            <a:r>
              <a:rPr sz="2800" smtClean="0"/>
              <a:t>Considerar aspectos socioeconômicos.</a:t>
            </a:r>
          </a:p>
          <a:p>
            <a:r>
              <a:rPr sz="2800" smtClean="0"/>
              <a:t>Minimizar o atraso tecnológico.</a:t>
            </a:r>
          </a:p>
          <a:p>
            <a:r>
              <a:rPr sz="2800" smtClean="0"/>
              <a:t>Redução de custos</a:t>
            </a:r>
            <a:r>
              <a:rPr sz="2800" smtClean="0"/>
              <a:t>. </a:t>
            </a:r>
            <a:r>
              <a:rPr sz="2800" smtClean="0"/>
              <a:t>Isenção de impostos. E.g. painéis solares.</a:t>
            </a:r>
          </a:p>
          <a:p>
            <a:r>
              <a:rPr sz="2800" smtClean="0"/>
              <a:t>Desenvolver </a:t>
            </a:r>
            <a:r>
              <a:rPr sz="2800" smtClean="0"/>
              <a:t>estudos científicos.</a:t>
            </a:r>
          </a:p>
          <a:p>
            <a:r>
              <a:rPr sz="2800" smtClean="0"/>
              <a:t>Soluções simples e racionais.</a:t>
            </a:r>
          </a:p>
          <a:p>
            <a:r>
              <a:rPr sz="2800" smtClean="0"/>
              <a:t>Visão a ser completada com construção das soluções conforme o mercado</a:t>
            </a:r>
            <a:r>
              <a:rPr sz="2800" smtClean="0"/>
              <a:t>.</a:t>
            </a:r>
          </a:p>
          <a:p>
            <a:r>
              <a:rPr sz="2800" smtClean="0"/>
              <a:t>Envolvimento de todas as cabeças pensantes do </a:t>
            </a:r>
            <a:r>
              <a:rPr sz="2800" smtClean="0"/>
              <a:t>Brasil</a:t>
            </a:r>
            <a:r>
              <a:rPr sz="2800" smtClean="0"/>
              <a:t>.</a:t>
            </a:r>
          </a:p>
          <a:p>
            <a:r>
              <a:rPr sz="2800" smtClean="0"/>
              <a:t>Atividades </a:t>
            </a:r>
            <a:r>
              <a:rPr sz="2800" smtClean="0"/>
              <a:t>multidisciplinares</a:t>
            </a:r>
            <a:r>
              <a:rPr sz="2800" smtClean="0"/>
              <a:t>.</a:t>
            </a:r>
            <a:endParaRPr sz="2800" smtClean="0"/>
          </a:p>
          <a:p>
            <a:endParaRPr sz="280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73730" name="Picture 2" descr="O cérebro está pensando (as engrenagens)"/>
          <p:cNvPicPr>
            <a:picLocks noChangeAspect="1" noChangeArrowheads="1"/>
          </p:cNvPicPr>
          <p:nvPr/>
        </p:nvPicPr>
        <p:blipFill>
          <a:blip r:embed="rId3"/>
          <a:srcRect b="7174"/>
          <a:stretch>
            <a:fillRect/>
          </a:stretch>
        </p:blipFill>
        <p:spPr bwMode="auto">
          <a:xfrm>
            <a:off x="1928794" y="1285860"/>
            <a:ext cx="531019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Linha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376" y="2300724"/>
            <a:ext cx="3333708" cy="3333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571472" y="871349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2060"/>
                </a:solidFill>
              </a:rPr>
              <a:t>Elaboração de um </a:t>
            </a:r>
            <a:r>
              <a:rPr lang="pt-BR" sz="2400" b="1" i="1" dirty="0" smtClean="0">
                <a:solidFill>
                  <a:srgbClr val="002060"/>
                </a:solidFill>
              </a:rPr>
              <a:t>White </a:t>
            </a:r>
            <a:r>
              <a:rPr lang="pt-BR" sz="2400" b="1" i="1" dirty="0" err="1" smtClean="0">
                <a:solidFill>
                  <a:srgbClr val="002060"/>
                </a:solidFill>
              </a:rPr>
              <a:t>Paper</a:t>
            </a:r>
            <a:r>
              <a:rPr lang="pt-BR" sz="2400" b="1" i="1" dirty="0" smtClean="0">
                <a:solidFill>
                  <a:srgbClr val="002060"/>
                </a:solidFill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</a:rPr>
              <a:t>sobre </a:t>
            </a:r>
            <a:r>
              <a:rPr lang="pt-BR" sz="2400" b="1" i="1" dirty="0" err="1" smtClean="0">
                <a:solidFill>
                  <a:srgbClr val="002060"/>
                </a:solidFill>
              </a:rPr>
              <a:t>smart</a:t>
            </a:r>
            <a:r>
              <a:rPr lang="pt-BR" sz="2400" b="1" i="1" dirty="0" smtClean="0">
                <a:solidFill>
                  <a:srgbClr val="002060"/>
                </a:solidFill>
              </a:rPr>
              <a:t> </a:t>
            </a:r>
            <a:r>
              <a:rPr lang="pt-BR" sz="2400" b="1" i="1" dirty="0" err="1" smtClean="0">
                <a:solidFill>
                  <a:srgbClr val="002060"/>
                </a:solidFill>
              </a:rPr>
              <a:t>grig</a:t>
            </a:r>
            <a:r>
              <a:rPr lang="pt-BR" sz="2400" b="1" i="1" dirty="0" smtClean="0">
                <a:solidFill>
                  <a:srgbClr val="002060"/>
                </a:solidFill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</a:rPr>
              <a:t>contendo os seguintes tópicos: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Conclusão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</a:t>
            </a:r>
            <a:r>
              <a:rPr lang="pt-BR" sz="2800" i="1" dirty="0" err="1" smtClean="0"/>
              <a:t>smart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grid</a:t>
            </a:r>
            <a:r>
              <a:rPr lang="pt-BR" sz="2800" i="1" dirty="0" smtClean="0"/>
              <a:t> </a:t>
            </a:r>
            <a:r>
              <a:rPr lang="pt-BR" sz="2800" dirty="0" smtClean="0"/>
              <a:t>é um “diamante bruto” que precisa ainda ser lapidado.</a:t>
            </a:r>
          </a:p>
          <a:p>
            <a:r>
              <a:rPr sz="2800" smtClean="0"/>
              <a:t>As soluções devem ser customizadas às necessidades regionais, considerando-se os aspectos socioeconômicos.</a:t>
            </a:r>
          </a:p>
          <a:p>
            <a:r>
              <a:rPr sz="2800" smtClean="0"/>
              <a:t>Os usuários precisam ter o desejo de possuir uma aplicação </a:t>
            </a:r>
            <a:r>
              <a:rPr sz="2800" i="1" smtClean="0"/>
              <a:t>smart grid</a:t>
            </a:r>
            <a:r>
              <a:rPr sz="2800" smtClean="0"/>
              <a:t>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3314" name="Picture 2" descr="http://peteletricaufjf.files.wordpress.com/2013/08/thumb-99456090837-energia-eolica-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89" y="4204183"/>
            <a:ext cx="3047977" cy="204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Foto: Reuters"/>
          <p:cNvPicPr>
            <a:picLocks noChangeAspect="1" noChangeArrowheads="1"/>
          </p:cNvPicPr>
          <p:nvPr/>
        </p:nvPicPr>
        <p:blipFill>
          <a:blip r:embed="rId4"/>
          <a:srcRect l="32446" t="3513" r="25125" b="47307"/>
          <a:stretch>
            <a:fillRect/>
          </a:stretch>
        </p:blipFill>
        <p:spPr bwMode="auto">
          <a:xfrm>
            <a:off x="6429388" y="4500570"/>
            <a:ext cx="147468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Obrigado!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Eng. Ângelo </a:t>
            </a:r>
            <a:r>
              <a:rPr smtClean="0"/>
              <a:t>C</a:t>
            </a:r>
            <a:r>
              <a:rPr lang="pt-BR" dirty="0" err="1" smtClean="0"/>
              <a:t>anavitsas</a:t>
            </a:r>
            <a:r>
              <a:rPr lang="pt-BR" dirty="0" smtClean="0"/>
              <a:t> – M. Sc.</a:t>
            </a:r>
          </a:p>
          <a:p>
            <a:pPr algn="ctr">
              <a:buNone/>
            </a:pPr>
            <a:r>
              <a:rPr smtClean="0"/>
              <a:t>E-mail: </a:t>
            </a:r>
            <a:r>
              <a:rPr smtClean="0">
                <a:hlinkClick r:id="rId3"/>
              </a:rPr>
              <a:t>canavitsas@petrobras.com.br</a:t>
            </a:r>
            <a:endParaRPr smtClean="0"/>
          </a:p>
          <a:p>
            <a:pPr algn="ctr">
              <a:buNone/>
            </a:pPr>
            <a:r>
              <a:rPr smtClean="0"/>
              <a:t>Site: </a:t>
            </a:r>
            <a:r>
              <a:rPr smtClean="0">
                <a:hlinkClick r:id="rId4"/>
              </a:rPr>
              <a:t>www.canavitsas.com.br</a:t>
            </a:r>
            <a:endParaRPr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1266" name="Picture 2" descr="http://escritoriocompartilhadosp.com.br/wp-content/uploads/2013/06/obrigado-ou-obrigada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429000"/>
            <a:ext cx="3929089" cy="2643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Referências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231903"/>
            <a:ext cx="8229600" cy="4911741"/>
          </a:xfrm>
        </p:spPr>
        <p:txBody>
          <a:bodyPr>
            <a:normAutofit/>
          </a:bodyPr>
          <a:lstStyle/>
          <a:p>
            <a:r>
              <a:rPr sz="1600" smtClean="0"/>
              <a:t>[1] http://pt.wikipedia.org/wiki/Smart_grid</a:t>
            </a:r>
          </a:p>
          <a:p>
            <a:r>
              <a:rPr sz="1600" smtClean="0"/>
              <a:t>[2] http://en.wikipedia.org/wiki/Smart_grid</a:t>
            </a:r>
          </a:p>
          <a:p>
            <a:r>
              <a:rPr sz="1600" smtClean="0"/>
              <a:t>[3] http://smartgridlight.com.br/conceitos-smart-grid/</a:t>
            </a:r>
          </a:p>
          <a:p>
            <a:r>
              <a:rPr sz="1600" smtClean="0"/>
              <a:t>[4] http://www.apine.com.br/site/zpublisher/materias/Noticias.asp?id=19407</a:t>
            </a:r>
          </a:p>
          <a:p>
            <a:r>
              <a:rPr sz="1600" smtClean="0"/>
              <a:t>[5] http://www.reporterparintins.com.br/?q=276-conteudo-49463-rildo-maia-preocupado-com-problemas-de-energia-eletrica-na-zona-rural</a:t>
            </a:r>
          </a:p>
          <a:p>
            <a:r>
              <a:rPr sz="1600" smtClean="0"/>
              <a:t>[6] http://ecatalog.weg.net/files/wegnet/WEG-solucoes-para-energia-solar-smart-grid-50038865-catalogo-portugues-br.pdf</a:t>
            </a:r>
          </a:p>
          <a:p>
            <a:r>
              <a:rPr sz="1600" smtClean="0"/>
              <a:t>[7] http://www.ascx.com.br/ftp/asDocs/smartgrid_1.pdf</a:t>
            </a:r>
          </a:p>
          <a:p>
            <a:r>
              <a:rPr sz="1600" smtClean="0"/>
              <a:t>[8]http://www.embarcados.com.br/wp-content/uploads/2013/12/Grafico_Cemig_GD_2010422172019.jpg</a:t>
            </a:r>
          </a:p>
          <a:p>
            <a:r>
              <a:rPr sz="1600" smtClean="0"/>
              <a:t>[9] http://br.kekanto.com/biz/curto-cafe-2</a:t>
            </a:r>
          </a:p>
          <a:p>
            <a:r>
              <a:rPr sz="1600" smtClean="0"/>
              <a:t>[10] http://agenciabrasil.ebc.com.br/economia/noticia/2014-04/brasil-sobe-uma-posicao-no-ranking-de-maior-custo-de-energia-para-industria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Referências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11741"/>
          </a:xfrm>
        </p:spPr>
        <p:txBody>
          <a:bodyPr>
            <a:normAutofit/>
          </a:bodyPr>
          <a:lstStyle/>
          <a:p>
            <a:r>
              <a:rPr sz="1600" smtClean="0"/>
              <a:t>[11] http://memoria.ebc.com.br/agenciabrasil/noticia/2011-03-16/cni-fornecimento-de-energia-eletrica-tem-melhor-avaliacao-entre-usuarios-e-servicos-de-saude-pior</a:t>
            </a:r>
          </a:p>
          <a:p>
            <a:r>
              <a:rPr sz="1600" smtClean="0"/>
              <a:t>[12] http://www.acendebrasil.com.br/media/estudos/2010_WhitePaper_02_AcendeBrasil_Rev2.pdf</a:t>
            </a:r>
          </a:p>
          <a:p>
            <a:r>
              <a:rPr sz="1600" smtClean="0"/>
              <a:t>[13] http://computerworld.com.br/negocios/2013/01/23/risco-de-apagao-obriga-data-centers-do-brasil-a-investirem-em-contingencia/#!</a:t>
            </a:r>
          </a:p>
          <a:p>
            <a:r>
              <a:rPr sz="1600" smtClean="0"/>
              <a:t>[14] http://g1.globo.com/economia/noticia/2014/02/risco-de-faltar-energia-eletrica-no-brasil-e-zero-diz-ministro.html</a:t>
            </a:r>
          </a:p>
          <a:p>
            <a:r>
              <a:rPr sz="1600" smtClean="0"/>
              <a:t>[15] http://www.tecmundo.com.br/bizarro/15648-15-gifs-insanos-para-voce-ficar-hipnotizado.htm</a:t>
            </a:r>
          </a:p>
          <a:p>
            <a:pPr>
              <a:buNone/>
            </a:pPr>
            <a:endParaRPr sz="1600" smtClean="0"/>
          </a:p>
          <a:p>
            <a:endParaRPr sz="160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r="4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 descr="http://static.guiame.com.br/imagens/2013/01/18/retorn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2970" y="5424938"/>
            <a:ext cx="785785" cy="78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 l="11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static.guiame.com.br/imagens/2013/01/18/retorn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2970" y="5424938"/>
            <a:ext cx="785785" cy="78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dirty="0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Preâmbulo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Todas informações disponibilizadas nesta apresentação foram obtidas de mídias públicas.</a:t>
            </a:r>
            <a:endParaRPr lang="pt-BR" dirty="0"/>
          </a:p>
        </p:txBody>
      </p:sp>
      <p:pic>
        <p:nvPicPr>
          <p:cNvPr id="31746" name="Picture 2" descr="http://fopspr.files.wordpress.com/2012/01/acesso_a_informac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6"/>
            <a:ext cx="4633906" cy="290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900084" y="3457570"/>
          <a:ext cx="7500990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12079" r="14897" b="238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e 7"/>
          <p:cNvSpPr/>
          <p:nvPr/>
        </p:nvSpPr>
        <p:spPr>
          <a:xfrm>
            <a:off x="6929454" y="1071546"/>
            <a:ext cx="185738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9"/>
          <a:srcRect l="9375" r="7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642910" y="6387831"/>
            <a:ext cx="7715304" cy="428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static.guiame.com.br/imagens/2013/01/18/retorn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2970" y="5424938"/>
            <a:ext cx="785785" cy="78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static.guiame.com.br/imagens/2013/01/18/retorn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2970" y="5424938"/>
            <a:ext cx="785785" cy="78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08785"/>
            <a:ext cx="8401080" cy="452596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sz="1800" b="1" smtClean="0"/>
              <a:t>Alimentação</a:t>
            </a:r>
            <a:endParaRPr sz="1800" smtClean="0"/>
          </a:p>
          <a:p>
            <a:pPr fontAlgn="base"/>
            <a:r>
              <a:rPr sz="1800" smtClean="0"/>
              <a:t>66</a:t>
            </a:r>
            <a:r>
              <a:rPr sz="1800" smtClean="0"/>
              <a:t>% buscam refeições saudáveis </a:t>
            </a:r>
            <a:r>
              <a:rPr sz="1800" smtClean="0"/>
              <a:t>e </a:t>
            </a:r>
            <a:r>
              <a:rPr sz="1800" smtClean="0"/>
              <a:t>balanceadas e 37</a:t>
            </a:r>
            <a:r>
              <a:rPr sz="1800" smtClean="0"/>
              <a:t>% valorizam produtos diet </a:t>
            </a:r>
            <a:r>
              <a:rPr sz="1800" smtClean="0"/>
              <a:t>e </a:t>
            </a:r>
            <a:r>
              <a:rPr sz="1800" smtClean="0"/>
              <a:t>light.</a:t>
            </a:r>
            <a:endParaRPr sz="1800" smtClean="0"/>
          </a:p>
          <a:p>
            <a:pPr fontAlgn="base">
              <a:buNone/>
            </a:pPr>
            <a:r>
              <a:rPr sz="1800" b="1" smtClean="0"/>
              <a:t>Finanças</a:t>
            </a:r>
            <a:endParaRPr sz="1800" smtClean="0"/>
          </a:p>
          <a:p>
            <a:pPr fontAlgn="base"/>
            <a:r>
              <a:rPr sz="1800" smtClean="0"/>
              <a:t>70 % </a:t>
            </a:r>
            <a:r>
              <a:rPr sz="1800" smtClean="0"/>
              <a:t>se dizem cuidadosas </a:t>
            </a:r>
            <a:r>
              <a:rPr sz="1800" smtClean="0"/>
              <a:t>com </a:t>
            </a:r>
            <a:r>
              <a:rPr sz="1800" smtClean="0"/>
              <a:t>dinheiro e planejam </a:t>
            </a:r>
            <a:r>
              <a:rPr sz="1800" smtClean="0"/>
              <a:t>antes o que </a:t>
            </a:r>
            <a:r>
              <a:rPr sz="1800" smtClean="0"/>
              <a:t>vão </a:t>
            </a:r>
            <a:r>
              <a:rPr sz="1800" smtClean="0"/>
              <a:t>comprar.</a:t>
            </a:r>
          </a:p>
          <a:p>
            <a:pPr fontAlgn="base">
              <a:buNone/>
            </a:pPr>
            <a:r>
              <a:rPr sz="1800" b="1" smtClean="0"/>
              <a:t>Moda</a:t>
            </a:r>
            <a:endParaRPr sz="1800" smtClean="0"/>
          </a:p>
          <a:p>
            <a:pPr fontAlgn="base"/>
            <a:r>
              <a:rPr sz="1800" smtClean="0"/>
              <a:t>16 </a:t>
            </a:r>
            <a:r>
              <a:rPr sz="1800" smtClean="0"/>
              <a:t>pares de sapato é a média entre elas (na classe D, o número é inferior a 5 </a:t>
            </a:r>
            <a:r>
              <a:rPr sz="1800" smtClean="0"/>
              <a:t>pares</a:t>
            </a:r>
            <a:r>
              <a:rPr sz="1800" smtClean="0"/>
              <a:t>).</a:t>
            </a:r>
          </a:p>
          <a:p>
            <a:pPr fontAlgn="base">
              <a:buNone/>
            </a:pPr>
            <a:r>
              <a:rPr sz="1800" b="1" smtClean="0"/>
              <a:t>Casa e decoração</a:t>
            </a:r>
            <a:endParaRPr sz="1800" smtClean="0"/>
          </a:p>
          <a:p>
            <a:pPr fontAlgn="base"/>
            <a:r>
              <a:rPr sz="1800" smtClean="0"/>
              <a:t>80</a:t>
            </a:r>
            <a:r>
              <a:rPr sz="1800" smtClean="0"/>
              <a:t>% tem prazer de receber pessoas em casa (a decoração é símbolo de </a:t>
            </a:r>
            <a:r>
              <a:rPr sz="1800" smtClean="0"/>
              <a:t>status</a:t>
            </a:r>
            <a:r>
              <a:rPr sz="1800" smtClean="0"/>
              <a:t>).</a:t>
            </a:r>
          </a:p>
          <a:p>
            <a:pPr fontAlgn="base">
              <a:buNone/>
            </a:pPr>
            <a:r>
              <a:rPr sz="1800" b="1" smtClean="0"/>
              <a:t>Tecnologia</a:t>
            </a:r>
            <a:endParaRPr sz="1800" smtClean="0"/>
          </a:p>
          <a:p>
            <a:pPr fontAlgn="base"/>
            <a:r>
              <a:rPr sz="1800" smtClean="0"/>
              <a:t>46</a:t>
            </a:r>
            <a:r>
              <a:rPr sz="1800" smtClean="0"/>
              <a:t>% vão comprar </a:t>
            </a:r>
            <a:r>
              <a:rPr sz="1800" smtClean="0"/>
              <a:t>um </a:t>
            </a:r>
            <a:r>
              <a:rPr sz="1800" smtClean="0"/>
              <a:t>notebook ou </a:t>
            </a:r>
            <a:r>
              <a:rPr sz="1800" smtClean="0"/>
              <a:t>trocar de celular nos próximos </a:t>
            </a:r>
            <a:r>
              <a:rPr sz="1800" smtClean="0"/>
              <a:t>12 </a:t>
            </a:r>
            <a:r>
              <a:rPr sz="1800" smtClean="0"/>
              <a:t>meses.</a:t>
            </a:r>
            <a:endParaRPr sz="1800" smtClean="0"/>
          </a:p>
          <a:p>
            <a:pPr fontAlgn="base"/>
            <a:endParaRPr sz="1800" smtClean="0"/>
          </a:p>
          <a:p>
            <a:pPr fontAlgn="base"/>
            <a:endParaRPr sz="1800" smtClean="0"/>
          </a:p>
          <a:p>
            <a:pPr fontAlgn="base"/>
            <a:endParaRPr sz="1800" smtClean="0"/>
          </a:p>
          <a:p>
            <a:endParaRPr lang="pt-BR" sz="1800" dirty="0"/>
          </a:p>
        </p:txBody>
      </p:sp>
      <p:pic>
        <p:nvPicPr>
          <p:cNvPr id="4" name="Picture 4" descr="http://static.guiame.com.br/imagens/2013/01/18/retorn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5719" y="5975221"/>
            <a:ext cx="476682" cy="476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Desejo das mulheres </a:t>
            </a:r>
            <a:r>
              <a:rPr sz="20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Temas do Seminário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457200" y="1446217"/>
            <a:ext cx="8229600" cy="4983179"/>
          </a:xfrm>
        </p:spPr>
        <p:txBody>
          <a:bodyPr>
            <a:noAutofit/>
          </a:bodyPr>
          <a:lstStyle/>
          <a:p>
            <a:r>
              <a:rPr sz="2400" b="1" smtClean="0"/>
              <a:t>Smart Grid: </a:t>
            </a:r>
            <a:r>
              <a:rPr sz="2400" b="1" smtClean="0">
                <a:solidFill>
                  <a:srgbClr val="FF0000"/>
                </a:solidFill>
              </a:rPr>
              <a:t>Desenvolvimento</a:t>
            </a:r>
            <a:r>
              <a:rPr sz="2400" b="1" smtClean="0"/>
              <a:t>, Sustentabilidade e Perspectivas das Redes Elétricas e Cidades Inteligentes</a:t>
            </a:r>
            <a:endParaRPr sz="2400" smtClean="0"/>
          </a:p>
          <a:p>
            <a:r>
              <a:rPr sz="2400" smtClean="0"/>
              <a:t>Divulgar ... </a:t>
            </a:r>
            <a:r>
              <a:rPr sz="2400" b="1" smtClean="0">
                <a:solidFill>
                  <a:srgbClr val="FF0000"/>
                </a:solidFill>
              </a:rPr>
              <a:t>desenvolvimento</a:t>
            </a:r>
            <a:r>
              <a:rPr sz="2400" smtClean="0"/>
              <a:t> de uma rede de energia e de comunicação de </a:t>
            </a:r>
            <a:r>
              <a:rPr sz="2400" b="1" smtClean="0">
                <a:solidFill>
                  <a:srgbClr val="FF0000"/>
                </a:solidFill>
              </a:rPr>
              <a:t>qualidade</a:t>
            </a:r>
            <a:r>
              <a:rPr sz="2400" smtClean="0"/>
              <a:t> e adequadas às demandas sociais.</a:t>
            </a:r>
          </a:p>
          <a:p>
            <a:r>
              <a:rPr sz="2400" smtClean="0"/>
              <a:t>Apoiar o uso de ... </a:t>
            </a:r>
            <a:r>
              <a:rPr sz="2400" b="1" smtClean="0">
                <a:solidFill>
                  <a:srgbClr val="FF0000"/>
                </a:solidFill>
              </a:rPr>
              <a:t>tecnologias</a:t>
            </a:r>
            <a:r>
              <a:rPr sz="2400" smtClean="0"/>
              <a:t> que colaborem para o </a:t>
            </a:r>
            <a:r>
              <a:rPr sz="2400" b="1" smtClean="0">
                <a:solidFill>
                  <a:srgbClr val="FF0000"/>
                </a:solidFill>
              </a:rPr>
              <a:t>uso eficiente da energia</a:t>
            </a:r>
            <a:r>
              <a:rPr sz="2400" smtClean="0"/>
              <a:t> e desenvolver as informações e os meios que permitam um  diálogo </a:t>
            </a:r>
            <a:r>
              <a:rPr sz="2400" b="1" smtClean="0">
                <a:solidFill>
                  <a:srgbClr val="FF0000"/>
                </a:solidFill>
              </a:rPr>
              <a:t>socialmente</a:t>
            </a:r>
            <a:r>
              <a:rPr sz="2400" smtClean="0"/>
              <a:t> </a:t>
            </a:r>
            <a:r>
              <a:rPr sz="2400" b="1" smtClean="0">
                <a:solidFill>
                  <a:srgbClr val="FF0000"/>
                </a:solidFill>
              </a:rPr>
              <a:t>responsável</a:t>
            </a:r>
            <a:r>
              <a:rPr sz="2400" smtClean="0"/>
              <a:t> e que tenha respeito ao meio ambiente.</a:t>
            </a:r>
          </a:p>
          <a:p>
            <a:pPr>
              <a:buNone/>
            </a:pPr>
            <a:r>
              <a:rPr sz="2400" smtClean="0"/>
              <a:t/>
            </a:r>
            <a:br>
              <a:rPr sz="2400" smtClean="0"/>
            </a:br>
            <a:endParaRPr lang="pt-BR" sz="24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Temas do Seminário </a:t>
            </a:r>
            <a:r>
              <a:rPr sz="24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457200" y="1374779"/>
            <a:ext cx="8229600" cy="4983179"/>
          </a:xfrm>
        </p:spPr>
        <p:txBody>
          <a:bodyPr>
            <a:noAutofit/>
          </a:bodyPr>
          <a:lstStyle/>
          <a:p>
            <a:r>
              <a:rPr sz="2800" b="1" smtClean="0"/>
              <a:t> </a:t>
            </a:r>
            <a:r>
              <a:rPr sz="2800" b="1" smtClean="0">
                <a:solidFill>
                  <a:srgbClr val="FF0000"/>
                </a:solidFill>
              </a:rPr>
              <a:t>Integrar</a:t>
            </a:r>
            <a:r>
              <a:rPr sz="2800" smtClean="0"/>
              <a:t> a sociedade, governo, universidades, institutos e centros de pesquisa com as empresas nacionais e estrangeiras, na análise do </a:t>
            </a:r>
            <a:r>
              <a:rPr sz="2800" b="1" smtClean="0">
                <a:solidFill>
                  <a:srgbClr val="FF0000"/>
                </a:solidFill>
              </a:rPr>
              <a:t>desenvolvimento de fontes energéticas limpas e sustentáveis</a:t>
            </a:r>
            <a:r>
              <a:rPr sz="2800" smtClean="0"/>
              <a:t>.</a:t>
            </a:r>
          </a:p>
          <a:p>
            <a:r>
              <a:rPr sz="2800" b="1" smtClean="0">
                <a:solidFill>
                  <a:srgbClr val="FF0000"/>
                </a:solidFill>
              </a:rPr>
              <a:t>Apoiar iniciativas </a:t>
            </a:r>
            <a:r>
              <a:rPr sz="2800" smtClean="0"/>
              <a:t>que estimulem o uso de tecnologias que colaborem para um planejamento energético que resultem em </a:t>
            </a:r>
            <a:r>
              <a:rPr sz="2800" b="1" smtClean="0">
                <a:solidFill>
                  <a:srgbClr val="FF0000"/>
                </a:solidFill>
              </a:rPr>
              <a:t>preços módicos e transparentes para a sociedade</a:t>
            </a:r>
            <a:r>
              <a:rPr sz="2800" smtClean="0"/>
              <a:t>.</a:t>
            </a:r>
          </a:p>
          <a:p>
            <a:pPr>
              <a:buNone/>
            </a:pPr>
            <a:r>
              <a:rPr sz="2800" smtClean="0"/>
              <a:t/>
            </a:r>
            <a:br>
              <a:rPr sz="2800" smtClean="0"/>
            </a:b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29187" y="4500570"/>
            <a:ext cx="585791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00B050"/>
                </a:solidFill>
                <a:effectLst/>
              </a:rPr>
              <a:t>Preços Módicos!</a:t>
            </a:r>
            <a:endParaRPr lang="pt-BR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Agenda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</a:p>
          <a:p>
            <a:r>
              <a:rPr smtClean="0"/>
              <a:t>Conceitos sobre Smart Grid</a:t>
            </a:r>
            <a:endParaRPr lang="pt-BR" dirty="0" smtClean="0"/>
          </a:p>
          <a:p>
            <a:r>
              <a:rPr smtClean="0"/>
              <a:t>Anseios da sociedade</a:t>
            </a:r>
          </a:p>
          <a:p>
            <a:r>
              <a:rPr smtClean="0"/>
              <a:t>Pragmatismo</a:t>
            </a:r>
          </a:p>
          <a:p>
            <a:r>
              <a:rPr smtClean="0"/>
              <a:t>Comentários</a:t>
            </a:r>
            <a:endParaRPr lang="pt-BR" dirty="0" smtClean="0"/>
          </a:p>
          <a:p>
            <a:r>
              <a:rPr smtClean="0"/>
              <a:t>Conclusão</a:t>
            </a:r>
            <a:endParaRPr lang="pt-BR" dirty="0"/>
          </a:p>
        </p:txBody>
      </p:sp>
      <p:pic>
        <p:nvPicPr>
          <p:cNvPr id="79874" name="Picture 2" descr="http://1.bp.blogspot.com/-8wR9brwl2BM/UPTE_1iiZhI/AAAAAAAACrY/3qnBErj4aWo/s1600/age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143248"/>
            <a:ext cx="2209623" cy="2742744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Versar sobre os conceitos de 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 smtClean="0"/>
              <a:t>Grid</a:t>
            </a:r>
            <a:r>
              <a:rPr lang="pt-BR" i="1" dirty="0" smtClean="0"/>
              <a:t>, </a:t>
            </a:r>
            <a:r>
              <a:rPr lang="pt-BR" dirty="0" smtClean="0"/>
              <a:t>apresentando uma visão pragmática que demonstre os anseios da sociedade brasileira.</a:t>
            </a:r>
            <a:endParaRPr lang="pt-BR" dirty="0"/>
          </a:p>
        </p:txBody>
      </p:sp>
      <p:pic>
        <p:nvPicPr>
          <p:cNvPr id="77826" name="Picture 2" descr="http://www.saibacomo.org/wp-content/uploads/2012/02/endomarke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876"/>
            <a:ext cx="3609975" cy="2286001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Conceitos sobre Smart Grid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Busca no Google: “</a:t>
            </a:r>
            <a:r>
              <a:rPr lang="pt-BR" i="1" dirty="0" err="1" smtClean="0"/>
              <a:t>Smart</a:t>
            </a:r>
            <a:r>
              <a:rPr lang="pt-BR" i="1" dirty="0" smtClean="0"/>
              <a:t> </a:t>
            </a:r>
            <a:r>
              <a:rPr lang="pt-BR" i="1" dirty="0" err="1" smtClean="0"/>
              <a:t>Grid</a:t>
            </a:r>
            <a:r>
              <a:rPr lang="pt-BR" dirty="0" smtClean="0"/>
              <a:t>”</a:t>
            </a:r>
          </a:p>
          <a:p>
            <a:pPr lvl="1"/>
            <a:r>
              <a:rPr smtClean="0"/>
              <a:t>Dois primeiros websites que aparecem.</a:t>
            </a:r>
            <a:endParaRPr lang="pt-BR" dirty="0" smtClean="0"/>
          </a:p>
          <a:p>
            <a:pPr lvl="1"/>
            <a:r>
              <a:rPr sz="1600" smtClean="0">
                <a:hlinkClick r:id="rId3"/>
              </a:rPr>
              <a:t>http://www.teldat.com/en/landpage.php?id=HSUPA-HSDPA-GRPS-smart-grid-routers-for-utilities&amp;gclid=CPq0ityArr4CFbTm7Aod7SMAqA</a:t>
            </a:r>
            <a:endParaRPr sz="1600" smtClean="0"/>
          </a:p>
          <a:p>
            <a:pPr lvl="1"/>
            <a:r>
              <a:rPr sz="1600" smtClean="0">
                <a:hlinkClick r:id="rId4"/>
              </a:rPr>
              <a:t>http://en.four-faith.com/solution-list.php?id=19&amp;gclid=CNmysIuLrr4CFeJF7AodoH0AhA</a:t>
            </a:r>
            <a:endParaRPr sz="1600" smtClean="0">
              <a:hlinkClick r:id="rId3"/>
            </a:endParaRPr>
          </a:p>
          <a:p>
            <a:r>
              <a:rPr lang="pt-BR" dirty="0" smtClean="0"/>
              <a:t>Fontes de informações técnicas.</a:t>
            </a:r>
          </a:p>
          <a:p>
            <a:pPr lvl="1"/>
            <a:r>
              <a:rPr sz="1600" smtClean="0">
                <a:hlinkClick r:id="rId5"/>
              </a:rPr>
              <a:t>http://pt.wikipedia.org/wiki/Smart_grid</a:t>
            </a:r>
            <a:endParaRPr sz="1600" smtClean="0"/>
          </a:p>
          <a:p>
            <a:pPr lvl="1"/>
            <a:r>
              <a:rPr sz="1600" smtClean="0">
                <a:hlinkClick r:id="rId6"/>
              </a:rPr>
              <a:t>http://en.wikipedia.org/wiki/Smart_grid</a:t>
            </a:r>
            <a:endParaRPr sz="1600" smtClean="0"/>
          </a:p>
          <a:p>
            <a:pPr lvl="1"/>
            <a:endParaRPr lang="pt-BR" dirty="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7"/>
          <a:srcRect r="69253" b="68750"/>
          <a:stretch>
            <a:fillRect/>
          </a:stretch>
        </p:blipFill>
        <p:spPr bwMode="auto">
          <a:xfrm>
            <a:off x="110840" y="1285860"/>
            <a:ext cx="814393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306845" y="857230"/>
            <a:ext cx="8622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/>
                <a:solidFill>
                  <a:schemeClr val="accent3"/>
                </a:solidFill>
                <a:effectLst/>
              </a:rPr>
              <a:t>Busca no Google “ </a:t>
            </a:r>
            <a:r>
              <a:rPr lang="pt-BR" sz="4400" b="1" cap="none" spc="0" dirty="0" err="1" smtClean="0">
                <a:ln/>
                <a:solidFill>
                  <a:schemeClr val="accent3"/>
                </a:solidFill>
                <a:effectLst/>
              </a:rPr>
              <a:t>Smart</a:t>
            </a:r>
            <a:r>
              <a:rPr lang="pt-BR" sz="4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pt-BR" sz="4400" b="1" cap="none" spc="0" dirty="0" err="1" smtClean="0">
                <a:ln/>
                <a:solidFill>
                  <a:schemeClr val="accent3"/>
                </a:solidFill>
                <a:effectLst/>
              </a:rPr>
              <a:t>Grid</a:t>
            </a:r>
            <a:r>
              <a:rPr lang="pt-BR" sz="4400" b="1" cap="none" spc="0" dirty="0" smtClean="0">
                <a:ln/>
                <a:solidFill>
                  <a:schemeClr val="accent3"/>
                </a:solidFill>
                <a:effectLst/>
              </a:rPr>
              <a:t>”</a:t>
            </a:r>
            <a:endParaRPr lang="pt-B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Seta para a esquerda 6">
            <a:hlinkClick r:id="rId8" action="ppaction://hlinksldjump"/>
          </p:cNvPr>
          <p:cNvSpPr/>
          <p:nvPr/>
        </p:nvSpPr>
        <p:spPr>
          <a:xfrm>
            <a:off x="8358214" y="2786058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>
            <a:hlinkClick r:id="rId9" action="ppaction://hlinksldjump"/>
          </p:cNvPr>
          <p:cNvSpPr/>
          <p:nvPr/>
        </p:nvSpPr>
        <p:spPr>
          <a:xfrm>
            <a:off x="6315088" y="3543302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>
            <a:hlinkClick r:id="rId10" action="ppaction://hlinkfile"/>
          </p:cNvPr>
          <p:cNvSpPr/>
          <p:nvPr/>
        </p:nvSpPr>
        <p:spPr>
          <a:xfrm>
            <a:off x="4786314" y="4457708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>
            <a:hlinkClick r:id="rId11" action="ppaction://hlinkfile"/>
          </p:cNvPr>
          <p:cNvSpPr/>
          <p:nvPr/>
        </p:nvSpPr>
        <p:spPr>
          <a:xfrm>
            <a:off x="4786314" y="4800610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tx1">
              <a:alpha val="50000"/>
            </a:schemeClr>
          </a:solidFill>
        </p:spPr>
        <p:txBody>
          <a:bodyPr vert="horz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spcAft>
                <a:spcPts val="400"/>
              </a:spcAft>
            </a:pPr>
            <a:r>
              <a:rPr sz="32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Conceitos sobre Smart Grid </a:t>
            </a:r>
            <a:r>
              <a:rPr sz="2000" b="1" i="1" smtClean="0">
                <a:ln/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(Cont.)</a:t>
            </a:r>
            <a:endParaRPr sz="3200" b="1" i="1" dirty="0">
              <a:ln/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Busca no Google: “</a:t>
            </a:r>
            <a:r>
              <a:rPr lang="pt-BR" i="1" dirty="0" smtClean="0"/>
              <a:t>celular</a:t>
            </a:r>
            <a:r>
              <a:rPr lang="pt-BR" dirty="0" smtClean="0"/>
              <a:t>”</a:t>
            </a:r>
          </a:p>
          <a:p>
            <a:pPr lvl="1"/>
            <a:r>
              <a:rPr smtClean="0"/>
              <a:t>Dois primeiros websites que aparecem.</a:t>
            </a:r>
            <a:endParaRPr lang="pt-BR" dirty="0" smtClean="0"/>
          </a:p>
          <a:p>
            <a:pPr lvl="1"/>
            <a:r>
              <a:rPr sz="1600" smtClean="0">
                <a:hlinkClick r:id="rId3"/>
              </a:rPr>
              <a:t>http://www.buscape.com.br/procura?id=77&amp;gclid=CLC_36COrr4CFeJF7AodoH0AhA</a:t>
            </a:r>
            <a:endParaRPr sz="1600" smtClean="0"/>
          </a:p>
          <a:p>
            <a:pPr lvl="1"/>
            <a:r>
              <a:rPr sz="1600" smtClean="0">
                <a:hlinkClick r:id="rId4"/>
              </a:rPr>
              <a:t>http://search.pontofrio.com.br/loja/Celular&amp;utm_source=GP_Search&amp;utm_medium=Cpc&amp;utm_campaign=TELE_Celulares_Desbloqueados?gclid=CJLb3LGOrr4CFaYF7AodpHQAcQ&amp;gclsrc=aw.ds</a:t>
            </a:r>
            <a:endParaRPr sz="1600" smtClean="0"/>
          </a:p>
          <a:p>
            <a:pPr lvl="1"/>
            <a:r>
              <a:rPr lang="pt-BR" dirty="0" smtClean="0"/>
              <a:t>Fontes de informações técnicas.</a:t>
            </a:r>
          </a:p>
          <a:p>
            <a:pPr lvl="1"/>
            <a:r>
              <a:rPr sz="1600" smtClean="0">
                <a:hlinkClick r:id="rId5"/>
              </a:rPr>
              <a:t>http://pt.wikipedia.org/wiki/Telefone_celular</a:t>
            </a:r>
            <a:endParaRPr sz="1600" smtClean="0"/>
          </a:p>
          <a:p>
            <a:pPr lvl="1"/>
            <a:r>
              <a:rPr sz="1600" smtClean="0">
                <a:hlinkClick r:id="rId6"/>
              </a:rPr>
              <a:t>http://en.wikipedia.org/wiki/Mobile_phone</a:t>
            </a:r>
            <a:endParaRPr sz="160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57220" y="857230"/>
            <a:ext cx="7556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/>
                <a:solidFill>
                  <a:schemeClr val="accent3"/>
                </a:solidFill>
                <a:effectLst/>
              </a:rPr>
              <a:t>Busca no Google: “celular”</a:t>
            </a:r>
            <a:endParaRPr lang="pt-B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7"/>
          <a:srcRect r="41800" b="63867"/>
          <a:stretch>
            <a:fillRect/>
          </a:stretch>
        </p:blipFill>
        <p:spPr bwMode="auto">
          <a:xfrm>
            <a:off x="500034" y="1857364"/>
            <a:ext cx="757242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61D2430-FB11-4C87-BF1D-6F488A17F23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8" name="Seta para a esquerda 7">
            <a:hlinkClick r:id="rId8" action="ppaction://hlinksldjump"/>
          </p:cNvPr>
          <p:cNvSpPr/>
          <p:nvPr/>
        </p:nvSpPr>
        <p:spPr>
          <a:xfrm>
            <a:off x="8558246" y="2743194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>
            <a:hlinkClick r:id="rId9" action="ppaction://hlinksldjump"/>
          </p:cNvPr>
          <p:cNvSpPr/>
          <p:nvPr/>
        </p:nvSpPr>
        <p:spPr>
          <a:xfrm>
            <a:off x="8629680" y="3386136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>
            <a:hlinkClick r:id="rId10" action="ppaction://hlinkfile"/>
          </p:cNvPr>
          <p:cNvSpPr/>
          <p:nvPr/>
        </p:nvSpPr>
        <p:spPr>
          <a:xfrm>
            <a:off x="5186378" y="4600588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>
            <a:hlinkClick r:id="rId11" action="ppaction://hlinkfile"/>
          </p:cNvPr>
          <p:cNvSpPr/>
          <p:nvPr/>
        </p:nvSpPr>
        <p:spPr>
          <a:xfrm>
            <a:off x="5186378" y="4943490"/>
            <a:ext cx="28575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63BC1A-5022-4FE9-A1C3-6CDEAF780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1329</Words>
  <Application>Microsoft Office PowerPoint</Application>
  <PresentationFormat>Apresentação na tela (4:3)</PresentationFormat>
  <Paragraphs>266</Paragraphs>
  <Slides>32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EdBackToSchl</vt:lpstr>
      <vt:lpstr>Eng. Ângelo Canavitsas PETROBRAS</vt:lpstr>
      <vt:lpstr>Agradecimentos</vt:lpstr>
      <vt:lpstr>Preâmbulo</vt:lpstr>
      <vt:lpstr>Temas do Seminário</vt:lpstr>
      <vt:lpstr>Temas do Seminário (Cont.)</vt:lpstr>
      <vt:lpstr>Agenda</vt:lpstr>
      <vt:lpstr>Objetivo</vt:lpstr>
      <vt:lpstr>Conceitos sobre Smart Grid</vt:lpstr>
      <vt:lpstr>Conceitos sobre Smart Grid (Cont.)</vt:lpstr>
      <vt:lpstr>Conceitos sobre Smart Grid (Cont.)</vt:lpstr>
      <vt:lpstr>Conceitos sobre Smart Grid (Cont.)</vt:lpstr>
      <vt:lpstr>Conceitos sobre Smart Grid (Cont.)</vt:lpstr>
      <vt:lpstr>Anseios da sociedade brasileira</vt:lpstr>
      <vt:lpstr>Anseios da sociedade brasileira (Cont.)</vt:lpstr>
      <vt:lpstr>Pragmatismo</vt:lpstr>
      <vt:lpstr>Pragmatismo (Cont.)</vt:lpstr>
      <vt:lpstr>Pragmatismo (Cont.)</vt:lpstr>
      <vt:lpstr>Pragmatismo (Cont.)</vt:lpstr>
      <vt:lpstr>Pragmatismo (Cont.)</vt:lpstr>
      <vt:lpstr>Pragmatismo (Cont.)</vt:lpstr>
      <vt:lpstr>Pragmatismo (Cont.)</vt:lpstr>
      <vt:lpstr>Comentários</vt:lpstr>
      <vt:lpstr>Comentários &amp; Sugestão (Cont.)</vt:lpstr>
      <vt:lpstr>Conclusão</vt:lpstr>
      <vt:lpstr>Obrigado!</vt:lpstr>
      <vt:lpstr>Referências</vt:lpstr>
      <vt:lpstr>Referências</vt:lpstr>
      <vt:lpstr>Slide 28</vt:lpstr>
      <vt:lpstr>Slide 29</vt:lpstr>
      <vt:lpstr>Slide 30</vt:lpstr>
      <vt:lpstr>Slide 31</vt:lpstr>
      <vt:lpstr>Desejo das mulheres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2014-05-15T12:11:37Z</dcterms:created>
  <dcterms:modified xsi:type="dcterms:W3CDTF">2014-05-22T00:58:17Z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